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sldIdLst>
    <p:sldId id="256" r:id="rId5"/>
    <p:sldId id="279" r:id="rId6"/>
    <p:sldId id="274" r:id="rId7"/>
    <p:sldId id="258" r:id="rId8"/>
    <p:sldId id="259" r:id="rId9"/>
    <p:sldId id="272" r:id="rId10"/>
    <p:sldId id="261" r:id="rId11"/>
    <p:sldId id="262" r:id="rId12"/>
    <p:sldId id="277" r:id="rId13"/>
    <p:sldId id="263" r:id="rId14"/>
    <p:sldId id="264" r:id="rId15"/>
    <p:sldId id="271" r:id="rId16"/>
    <p:sldId id="265" r:id="rId17"/>
    <p:sldId id="266" r:id="rId18"/>
    <p:sldId id="267" r:id="rId19"/>
    <p:sldId id="268" r:id="rId20"/>
    <p:sldId id="260" r:id="rId21"/>
    <p:sldId id="269" r:id="rId22"/>
    <p:sldId id="270" r:id="rId23"/>
    <p:sldId id="278" r:id="rId24"/>
    <p:sldId id="280" r:id="rId25"/>
    <p:sldId id="281" r:id="rId26"/>
    <p:sldId id="276" r:id="rId27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2" y="1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640080"/>
            <a:ext cx="548640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SEC285</a:t>
            </a:r>
            <a:br>
              <a:rPr lang="en-US" sz="5700" dirty="0"/>
            </a:br>
            <a:r>
              <a:rPr lang="en-US" sz="5700" dirty="0"/>
              <a:t>Course Project</a:t>
            </a:r>
            <a:br>
              <a:rPr lang="en-US" sz="5700" dirty="0"/>
            </a:br>
            <a:r>
              <a:rPr lang="en-US" sz="4800" dirty="0"/>
              <a:t>By: Gabriel Sandoval</a:t>
            </a:r>
            <a:endParaRPr lang="en-US" sz="5700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DB9DFFC-4391-7539-7187-68827CEB7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0" r="37717"/>
          <a:stretch/>
        </p:blipFill>
        <p:spPr>
          <a:xfrm>
            <a:off x="20" y="10"/>
            <a:ext cx="3037334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4409267"/>
            <a:ext cx="3182112" cy="18288"/>
          </a:xfrm>
          <a:custGeom>
            <a:avLst/>
            <a:gdLst>
              <a:gd name="connsiteX0" fmla="*/ 0 w 3182112"/>
              <a:gd name="connsiteY0" fmla="*/ 0 h 18288"/>
              <a:gd name="connsiteX1" fmla="*/ 636422 w 3182112"/>
              <a:gd name="connsiteY1" fmla="*/ 0 h 18288"/>
              <a:gd name="connsiteX2" fmla="*/ 1241024 w 3182112"/>
              <a:gd name="connsiteY2" fmla="*/ 0 h 18288"/>
              <a:gd name="connsiteX3" fmla="*/ 1845625 w 3182112"/>
              <a:gd name="connsiteY3" fmla="*/ 0 h 18288"/>
              <a:gd name="connsiteX4" fmla="*/ 2545690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45690 w 3182112"/>
              <a:gd name="connsiteY7" fmla="*/ 18288 h 18288"/>
              <a:gd name="connsiteX8" fmla="*/ 2004731 w 3182112"/>
              <a:gd name="connsiteY8" fmla="*/ 18288 h 18288"/>
              <a:gd name="connsiteX9" fmla="*/ 1400129 w 3182112"/>
              <a:gd name="connsiteY9" fmla="*/ 18288 h 18288"/>
              <a:gd name="connsiteX10" fmla="*/ 795528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  <a:gd name="connsiteX0" fmla="*/ 0 w 3182112"/>
              <a:gd name="connsiteY0" fmla="*/ 0 h 18288"/>
              <a:gd name="connsiteX1" fmla="*/ 572780 w 3182112"/>
              <a:gd name="connsiteY1" fmla="*/ 0 h 18288"/>
              <a:gd name="connsiteX2" fmla="*/ 1272845 w 3182112"/>
              <a:gd name="connsiteY2" fmla="*/ 0 h 18288"/>
              <a:gd name="connsiteX3" fmla="*/ 1813804 w 3182112"/>
              <a:gd name="connsiteY3" fmla="*/ 0 h 18288"/>
              <a:gd name="connsiteX4" fmla="*/ 2354763 w 3182112"/>
              <a:gd name="connsiteY4" fmla="*/ 0 h 18288"/>
              <a:gd name="connsiteX5" fmla="*/ 3182112 w 3182112"/>
              <a:gd name="connsiteY5" fmla="*/ 0 h 18288"/>
              <a:gd name="connsiteX6" fmla="*/ 3182112 w 3182112"/>
              <a:gd name="connsiteY6" fmla="*/ 18288 h 18288"/>
              <a:gd name="connsiteX7" fmla="*/ 2577511 w 3182112"/>
              <a:gd name="connsiteY7" fmla="*/ 18288 h 18288"/>
              <a:gd name="connsiteX8" fmla="*/ 1972909 w 3182112"/>
              <a:gd name="connsiteY8" fmla="*/ 18288 h 18288"/>
              <a:gd name="connsiteX9" fmla="*/ 1368308 w 3182112"/>
              <a:gd name="connsiteY9" fmla="*/ 18288 h 18288"/>
              <a:gd name="connsiteX10" fmla="*/ 668244 w 3182112"/>
              <a:gd name="connsiteY10" fmla="*/ 18288 h 18288"/>
              <a:gd name="connsiteX11" fmla="*/ 0 w 3182112"/>
              <a:gd name="connsiteY11" fmla="*/ 18288 h 18288"/>
              <a:gd name="connsiteX12" fmla="*/ 0 w 318211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112" h="18288" fill="none" extrusionOk="0">
                <a:moveTo>
                  <a:pt x="0" y="0"/>
                </a:moveTo>
                <a:cubicBezTo>
                  <a:pt x="167097" y="-35215"/>
                  <a:pt x="386995" y="-47353"/>
                  <a:pt x="636422" y="0"/>
                </a:cubicBezTo>
                <a:cubicBezTo>
                  <a:pt x="915721" y="14911"/>
                  <a:pt x="978814" y="-9181"/>
                  <a:pt x="1241024" y="0"/>
                </a:cubicBezTo>
                <a:cubicBezTo>
                  <a:pt x="1523940" y="31894"/>
                  <a:pt x="1606328" y="-11705"/>
                  <a:pt x="1845625" y="0"/>
                </a:cubicBezTo>
                <a:cubicBezTo>
                  <a:pt x="2102898" y="-3011"/>
                  <a:pt x="2397984" y="13955"/>
                  <a:pt x="2545690" y="0"/>
                </a:cubicBezTo>
                <a:cubicBezTo>
                  <a:pt x="2705364" y="3313"/>
                  <a:pt x="2935432" y="4386"/>
                  <a:pt x="3182112" y="0"/>
                </a:cubicBezTo>
                <a:cubicBezTo>
                  <a:pt x="3181470" y="7828"/>
                  <a:pt x="3181789" y="10025"/>
                  <a:pt x="3182112" y="18288"/>
                </a:cubicBezTo>
                <a:cubicBezTo>
                  <a:pt x="2885361" y="29807"/>
                  <a:pt x="2846304" y="22960"/>
                  <a:pt x="2545690" y="18288"/>
                </a:cubicBezTo>
                <a:cubicBezTo>
                  <a:pt x="2296262" y="32454"/>
                  <a:pt x="2267101" y="-2532"/>
                  <a:pt x="2004731" y="18288"/>
                </a:cubicBezTo>
                <a:cubicBezTo>
                  <a:pt x="1806517" y="20412"/>
                  <a:pt x="1671861" y="-28431"/>
                  <a:pt x="1400129" y="18288"/>
                </a:cubicBezTo>
                <a:cubicBezTo>
                  <a:pt x="1147502" y="47781"/>
                  <a:pt x="1063563" y="20586"/>
                  <a:pt x="795528" y="18288"/>
                </a:cubicBezTo>
                <a:cubicBezTo>
                  <a:pt x="531348" y="19059"/>
                  <a:pt x="307978" y="738"/>
                  <a:pt x="0" y="18288"/>
                </a:cubicBezTo>
                <a:cubicBezTo>
                  <a:pt x="222" y="11591"/>
                  <a:pt x="-26" y="3279"/>
                  <a:pt x="0" y="0"/>
                </a:cubicBezTo>
                <a:close/>
              </a:path>
              <a:path w="3182112" h="18288" stroke="0" extrusionOk="0">
                <a:moveTo>
                  <a:pt x="0" y="0"/>
                </a:moveTo>
                <a:cubicBezTo>
                  <a:pt x="224974" y="-3076"/>
                  <a:pt x="336129" y="12250"/>
                  <a:pt x="572780" y="0"/>
                </a:cubicBezTo>
                <a:cubicBezTo>
                  <a:pt x="802270" y="-6413"/>
                  <a:pt x="1081077" y="-35613"/>
                  <a:pt x="1272845" y="0"/>
                </a:cubicBezTo>
                <a:cubicBezTo>
                  <a:pt x="1483194" y="13818"/>
                  <a:pt x="1709890" y="10279"/>
                  <a:pt x="1813804" y="0"/>
                </a:cubicBezTo>
                <a:cubicBezTo>
                  <a:pt x="1932692" y="-21191"/>
                  <a:pt x="2099661" y="51120"/>
                  <a:pt x="2354763" y="0"/>
                </a:cubicBezTo>
                <a:cubicBezTo>
                  <a:pt x="2613656" y="-59585"/>
                  <a:pt x="2864372" y="-2700"/>
                  <a:pt x="3182112" y="0"/>
                </a:cubicBezTo>
                <a:cubicBezTo>
                  <a:pt x="3182760" y="4436"/>
                  <a:pt x="3182087" y="11325"/>
                  <a:pt x="3182112" y="18288"/>
                </a:cubicBezTo>
                <a:cubicBezTo>
                  <a:pt x="2942487" y="15072"/>
                  <a:pt x="2716398" y="15122"/>
                  <a:pt x="2577511" y="18288"/>
                </a:cubicBezTo>
                <a:cubicBezTo>
                  <a:pt x="2427349" y="9546"/>
                  <a:pt x="2116759" y="23913"/>
                  <a:pt x="1972909" y="18288"/>
                </a:cubicBezTo>
                <a:cubicBezTo>
                  <a:pt x="1839235" y="-6881"/>
                  <a:pt x="1610337" y="-8822"/>
                  <a:pt x="1368308" y="18288"/>
                </a:cubicBezTo>
                <a:cubicBezTo>
                  <a:pt x="1126976" y="-6301"/>
                  <a:pt x="974871" y="-298"/>
                  <a:pt x="668244" y="18288"/>
                </a:cubicBezTo>
                <a:cubicBezTo>
                  <a:pt x="348457" y="18152"/>
                  <a:pt x="256623" y="10126"/>
                  <a:pt x="0" y="18288"/>
                </a:cubicBezTo>
                <a:cubicBezTo>
                  <a:pt x="-163" y="14471"/>
                  <a:pt x="-775" y="4083"/>
                  <a:pt x="0" y="0"/>
                </a:cubicBezTo>
                <a:close/>
              </a:path>
              <a:path w="3182112" h="18288" fill="none" stroke="0" extrusionOk="0">
                <a:moveTo>
                  <a:pt x="0" y="0"/>
                </a:moveTo>
                <a:cubicBezTo>
                  <a:pt x="172613" y="-24909"/>
                  <a:pt x="357564" y="-7371"/>
                  <a:pt x="636422" y="0"/>
                </a:cubicBezTo>
                <a:cubicBezTo>
                  <a:pt x="914248" y="21219"/>
                  <a:pt x="954289" y="-16703"/>
                  <a:pt x="1241024" y="0"/>
                </a:cubicBezTo>
                <a:cubicBezTo>
                  <a:pt x="1510135" y="4876"/>
                  <a:pt x="1604042" y="8738"/>
                  <a:pt x="1845625" y="0"/>
                </a:cubicBezTo>
                <a:cubicBezTo>
                  <a:pt x="2080119" y="20374"/>
                  <a:pt x="2361338" y="20926"/>
                  <a:pt x="2545690" y="0"/>
                </a:cubicBezTo>
                <a:cubicBezTo>
                  <a:pt x="2688348" y="-15245"/>
                  <a:pt x="2879596" y="10087"/>
                  <a:pt x="3182112" y="0"/>
                </a:cubicBezTo>
                <a:cubicBezTo>
                  <a:pt x="3182086" y="7514"/>
                  <a:pt x="3181581" y="9795"/>
                  <a:pt x="3182112" y="18288"/>
                </a:cubicBezTo>
                <a:cubicBezTo>
                  <a:pt x="2874389" y="40084"/>
                  <a:pt x="2836312" y="17807"/>
                  <a:pt x="2545690" y="18288"/>
                </a:cubicBezTo>
                <a:cubicBezTo>
                  <a:pt x="2277674" y="-8094"/>
                  <a:pt x="2165305" y="22724"/>
                  <a:pt x="2004731" y="18288"/>
                </a:cubicBezTo>
                <a:cubicBezTo>
                  <a:pt x="1902847" y="2684"/>
                  <a:pt x="1683658" y="-5219"/>
                  <a:pt x="1400129" y="18288"/>
                </a:cubicBezTo>
                <a:cubicBezTo>
                  <a:pt x="1159937" y="27236"/>
                  <a:pt x="1072890" y="15738"/>
                  <a:pt x="795528" y="18288"/>
                </a:cubicBezTo>
                <a:cubicBezTo>
                  <a:pt x="525743" y="26738"/>
                  <a:pt x="338536" y="-12609"/>
                  <a:pt x="0" y="18288"/>
                </a:cubicBezTo>
                <a:cubicBezTo>
                  <a:pt x="-288" y="12007"/>
                  <a:pt x="-714" y="419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182112"/>
                      <a:gd name="connsiteY0" fmla="*/ 0 h 18288"/>
                      <a:gd name="connsiteX1" fmla="*/ 636422 w 3182112"/>
                      <a:gd name="connsiteY1" fmla="*/ 0 h 18288"/>
                      <a:gd name="connsiteX2" fmla="*/ 1241024 w 3182112"/>
                      <a:gd name="connsiteY2" fmla="*/ 0 h 18288"/>
                      <a:gd name="connsiteX3" fmla="*/ 1845625 w 3182112"/>
                      <a:gd name="connsiteY3" fmla="*/ 0 h 18288"/>
                      <a:gd name="connsiteX4" fmla="*/ 2545690 w 3182112"/>
                      <a:gd name="connsiteY4" fmla="*/ 0 h 18288"/>
                      <a:gd name="connsiteX5" fmla="*/ 3182112 w 3182112"/>
                      <a:gd name="connsiteY5" fmla="*/ 0 h 18288"/>
                      <a:gd name="connsiteX6" fmla="*/ 3182112 w 3182112"/>
                      <a:gd name="connsiteY6" fmla="*/ 18288 h 18288"/>
                      <a:gd name="connsiteX7" fmla="*/ 2545690 w 3182112"/>
                      <a:gd name="connsiteY7" fmla="*/ 18288 h 18288"/>
                      <a:gd name="connsiteX8" fmla="*/ 2004731 w 3182112"/>
                      <a:gd name="connsiteY8" fmla="*/ 18288 h 18288"/>
                      <a:gd name="connsiteX9" fmla="*/ 1400129 w 3182112"/>
                      <a:gd name="connsiteY9" fmla="*/ 18288 h 18288"/>
                      <a:gd name="connsiteX10" fmla="*/ 795528 w 3182112"/>
                      <a:gd name="connsiteY10" fmla="*/ 18288 h 18288"/>
                      <a:gd name="connsiteX11" fmla="*/ 0 w 3182112"/>
                      <a:gd name="connsiteY11" fmla="*/ 18288 h 18288"/>
                      <a:gd name="connsiteX12" fmla="*/ 0 w 318211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112" h="18288" fill="none" extrusionOk="0">
                        <a:moveTo>
                          <a:pt x="0" y="0"/>
                        </a:moveTo>
                        <a:cubicBezTo>
                          <a:pt x="149227" y="9811"/>
                          <a:pt x="361579" y="-25608"/>
                          <a:pt x="636422" y="0"/>
                        </a:cubicBezTo>
                        <a:cubicBezTo>
                          <a:pt x="911265" y="25608"/>
                          <a:pt x="969922" y="-15588"/>
                          <a:pt x="1241024" y="0"/>
                        </a:cubicBezTo>
                        <a:cubicBezTo>
                          <a:pt x="1512126" y="15588"/>
                          <a:pt x="1611937" y="-6343"/>
                          <a:pt x="1845625" y="0"/>
                        </a:cubicBezTo>
                        <a:cubicBezTo>
                          <a:pt x="2079313" y="6343"/>
                          <a:pt x="2390997" y="18445"/>
                          <a:pt x="2545690" y="0"/>
                        </a:cubicBezTo>
                        <a:cubicBezTo>
                          <a:pt x="2700383" y="-18445"/>
                          <a:pt x="2898553" y="-25854"/>
                          <a:pt x="3182112" y="0"/>
                        </a:cubicBezTo>
                        <a:cubicBezTo>
                          <a:pt x="3181678" y="7551"/>
                          <a:pt x="3181645" y="9822"/>
                          <a:pt x="3182112" y="18288"/>
                        </a:cubicBezTo>
                        <a:cubicBezTo>
                          <a:pt x="2882016" y="32512"/>
                          <a:pt x="2839678" y="15853"/>
                          <a:pt x="2545690" y="18288"/>
                        </a:cubicBezTo>
                        <a:cubicBezTo>
                          <a:pt x="2251702" y="20723"/>
                          <a:pt x="2152589" y="14997"/>
                          <a:pt x="2004731" y="18288"/>
                        </a:cubicBezTo>
                        <a:cubicBezTo>
                          <a:pt x="1856873" y="21579"/>
                          <a:pt x="1653555" y="5080"/>
                          <a:pt x="1400129" y="18288"/>
                        </a:cubicBezTo>
                        <a:cubicBezTo>
                          <a:pt x="1146703" y="31496"/>
                          <a:pt x="1067656" y="18189"/>
                          <a:pt x="795528" y="18288"/>
                        </a:cubicBezTo>
                        <a:cubicBezTo>
                          <a:pt x="523400" y="18387"/>
                          <a:pt x="318441" y="1018"/>
                          <a:pt x="0" y="18288"/>
                        </a:cubicBezTo>
                        <a:cubicBezTo>
                          <a:pt x="60" y="11696"/>
                          <a:pt x="66" y="3758"/>
                          <a:pt x="0" y="0"/>
                        </a:cubicBezTo>
                        <a:close/>
                      </a:path>
                      <a:path w="3182112" h="18288" stroke="0" extrusionOk="0">
                        <a:moveTo>
                          <a:pt x="0" y="0"/>
                        </a:moveTo>
                        <a:cubicBezTo>
                          <a:pt x="215562" y="1260"/>
                          <a:pt x="336090" y="6473"/>
                          <a:pt x="572780" y="0"/>
                        </a:cubicBezTo>
                        <a:cubicBezTo>
                          <a:pt x="809470" y="-6473"/>
                          <a:pt x="1080729" y="-23038"/>
                          <a:pt x="1272845" y="0"/>
                        </a:cubicBezTo>
                        <a:cubicBezTo>
                          <a:pt x="1464961" y="23038"/>
                          <a:pt x="1699922" y="1589"/>
                          <a:pt x="1813804" y="0"/>
                        </a:cubicBezTo>
                        <a:cubicBezTo>
                          <a:pt x="1927686" y="-1589"/>
                          <a:pt x="2116547" y="7184"/>
                          <a:pt x="2354763" y="0"/>
                        </a:cubicBezTo>
                        <a:cubicBezTo>
                          <a:pt x="2592979" y="-7184"/>
                          <a:pt x="2863919" y="3952"/>
                          <a:pt x="3182112" y="0"/>
                        </a:cubicBezTo>
                        <a:cubicBezTo>
                          <a:pt x="3182030" y="4406"/>
                          <a:pt x="3182023" y="9982"/>
                          <a:pt x="3182112" y="18288"/>
                        </a:cubicBezTo>
                        <a:cubicBezTo>
                          <a:pt x="2938288" y="16038"/>
                          <a:pt x="2724925" y="29080"/>
                          <a:pt x="2577511" y="18288"/>
                        </a:cubicBezTo>
                        <a:cubicBezTo>
                          <a:pt x="2430097" y="7496"/>
                          <a:pt x="2119926" y="47706"/>
                          <a:pt x="1972909" y="18288"/>
                        </a:cubicBezTo>
                        <a:cubicBezTo>
                          <a:pt x="1825892" y="-11130"/>
                          <a:pt x="1597470" y="43818"/>
                          <a:pt x="1368308" y="18288"/>
                        </a:cubicBezTo>
                        <a:cubicBezTo>
                          <a:pt x="1139146" y="-7242"/>
                          <a:pt x="981628" y="18679"/>
                          <a:pt x="668244" y="18288"/>
                        </a:cubicBezTo>
                        <a:cubicBezTo>
                          <a:pt x="354860" y="17897"/>
                          <a:pt x="259749" y="211"/>
                          <a:pt x="0" y="18288"/>
                        </a:cubicBezTo>
                        <a:cubicBezTo>
                          <a:pt x="189" y="14288"/>
                          <a:pt x="-703" y="37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54691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71CD1-5BA7-529B-F158-6572D9407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2" y="643466"/>
            <a:ext cx="4300378" cy="5566833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420" y="1075188"/>
            <a:ext cx="1171701" cy="1172973"/>
            <a:chOff x="9160561" y="1075188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4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954691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33E2D-48D3-0211-F592-FAB696518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82" y="643466"/>
            <a:ext cx="4300378" cy="556683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420" y="1075188"/>
            <a:ext cx="1171701" cy="1172973"/>
            <a:chOff x="9160561" y="1075188"/>
            <a:chExt cx="1562267" cy="117297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3415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lectronic circuit board with processor">
            <a:extLst>
              <a:ext uri="{FF2B5EF4-FFF2-40B4-BE49-F238E27FC236}">
                <a16:creationId xmlns:a16="http://schemas.microsoft.com/office/drawing/2014/main" id="{94BCCFA6-3E08-04E9-4F9A-402BDC5BF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2" r="-1" b="-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/>
              <a:t>SEC285</a:t>
            </a:r>
            <a:br>
              <a:rPr lang="en-US" sz="3600" dirty="0"/>
            </a:br>
            <a:r>
              <a:rPr lang="en-US" sz="3600" dirty="0"/>
              <a:t>Module 5</a:t>
            </a:r>
            <a:br>
              <a:rPr lang="en-US" sz="3600" dirty="0"/>
            </a:br>
            <a:r>
              <a:rPr lang="en-US" sz="3600" dirty="0"/>
              <a:t>Multifactor Authentication (MFA)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450" y="1122363"/>
            <a:ext cx="298323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900" b="0"/>
              <a:t>Common-auth Configuration File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6450" y="4872922"/>
            <a:ext cx="298323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dirty="0"/>
              <a:t>This screenshot shows the entry that indicates the use of the Google Authenticator module. 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714B2D-F6EA-7833-8C33-56D8A415D2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r="36994" b="-1"/>
          <a:stretch/>
        </p:blipFill>
        <p:spPr>
          <a:xfrm>
            <a:off x="20" y="10"/>
            <a:ext cx="558239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6593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450" y="1122363"/>
            <a:ext cx="298323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/>
              <a:t>MFA Logon Screen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6450" y="4872922"/>
            <a:ext cx="298323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dirty="0"/>
              <a:t>This screenshot shows the logon screen where a verification code is required.</a:t>
            </a:r>
          </a:p>
        </p:txBody>
      </p:sp>
      <p:pic>
        <p:nvPicPr>
          <p:cNvPr id="4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3E644F5-39BB-0EEC-C545-9D426C5EC1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r="19966" b="-2"/>
          <a:stretch/>
        </p:blipFill>
        <p:spPr>
          <a:xfrm>
            <a:off x="20" y="10"/>
            <a:ext cx="558239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90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Wires Linked To Core Router">
            <a:extLst>
              <a:ext uri="{FF2B5EF4-FFF2-40B4-BE49-F238E27FC236}">
                <a16:creationId xmlns:a16="http://schemas.microsoft.com/office/drawing/2014/main" id="{C93C1266-9DFF-AF11-DF1C-652AB368A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471" r="13314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>
                <a:solidFill>
                  <a:srgbClr val="FFFFFF"/>
                </a:solidFill>
              </a:rPr>
              <a:t>SEC285</a:t>
            </a:r>
            <a:br>
              <a:rPr lang="en-US" sz="4500">
                <a:solidFill>
                  <a:srgbClr val="FFFFFF"/>
                </a:solidFill>
              </a:rPr>
            </a:br>
            <a:r>
              <a:rPr lang="en-US" sz="4500">
                <a:solidFill>
                  <a:srgbClr val="FFFFFF"/>
                </a:solidFill>
              </a:rPr>
              <a:t>Module 6</a:t>
            </a:r>
            <a:br>
              <a:rPr lang="en-US" sz="4500">
                <a:solidFill>
                  <a:srgbClr val="FFFFFF"/>
                </a:solidFill>
              </a:rPr>
            </a:br>
            <a:r>
              <a:rPr lang="en-US" sz="4500">
                <a:solidFill>
                  <a:srgbClr val="FFFFFF"/>
                </a:solidFill>
              </a:rPr>
              <a:t>Vulnerability Assessment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Nmap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61" y="4631161"/>
            <a:ext cx="2678858" cy="155932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includes the scan result showing both the Kali and Linux Server VMs.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F744E1-59E2-750D-0707-BCFFF00BD1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" r="14732"/>
          <a:stretch/>
        </p:blipFill>
        <p:spPr>
          <a:xfrm>
            <a:off x="3490722" y="1472595"/>
            <a:ext cx="5410962" cy="38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1" y="639193"/>
            <a:ext cx="267885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7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NetCat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161" y="4631161"/>
            <a:ext cx="2678858" cy="155932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includes the scan result showing both the Kali and Linux Server VMs.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4409267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3B04BC7B-3E4E-8587-B79D-7CF1265AEB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r="2302"/>
          <a:stretch/>
        </p:blipFill>
        <p:spPr>
          <a:xfrm>
            <a:off x="3490722" y="1337490"/>
            <a:ext cx="5410962" cy="41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2" y="-1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3DC68B-54DD-4053-BE4D-615259684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8743" y="699899"/>
            <a:ext cx="8035257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248" y="540167"/>
            <a:ext cx="2118052" cy="213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kern="1200">
                <a:latin typeface="+mj-lt"/>
                <a:ea typeface="+mj-ea"/>
                <a:cs typeface="+mj-cs"/>
              </a:rPr>
              <a:t>Wireshark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713232"/>
            <a:ext cx="317173" cy="54041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013FC8D-40D5-2A4C-3CFD-F1A4539D55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1953"/>
          <a:stretch/>
        </p:blipFill>
        <p:spPr>
          <a:xfrm>
            <a:off x="309753" y="1677516"/>
            <a:ext cx="5550606" cy="444048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02248" y="2880452"/>
            <a:ext cx="2118052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This screenshot includes the Wireshark</a:t>
            </a:r>
            <a:r>
              <a:rPr lang="en-US" sz="1600"/>
              <a:t>—</a:t>
            </a:r>
            <a:r>
              <a:rPr lang="en-US" sz="1600" dirty="0"/>
              <a:t>Follow TCP Steam window showing the Telnet username and password.</a:t>
            </a:r>
            <a:endParaRPr lang="en-US" sz="16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524492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ACA08E-D537-41C6-96A5-5900E05D3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9144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6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Nessus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320" y="2718054"/>
            <a:ext cx="2579180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This screenshot includes the high-level view of the Nessus vulnerability scan report (showing categories of vulnerability in different colors).</a:t>
            </a:r>
          </a:p>
        </p:txBody>
      </p:sp>
      <p:pic>
        <p:nvPicPr>
          <p:cNvPr id="4" name="Picture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3EEDC6E-F123-8E65-11CA-C2266C49DC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r="2684"/>
          <a:stretch/>
        </p:blipFill>
        <p:spPr>
          <a:xfrm>
            <a:off x="3675888" y="1233386"/>
            <a:ext cx="5191506" cy="4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2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38EB4-9EE9-D10F-C02F-99660E85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Introduction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D400F-EAB8-554C-7A1A-F98C673B4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500" dirty="0"/>
              <a:t>In this course, we have created different security measures to gain access to virtual machines while also understanding different network security measures. 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3CE6EE24-E112-8B6A-49A1-6D5CF2E47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888" y="883539"/>
            <a:ext cx="5191506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20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41754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34896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19AF3-AB7D-9112-14BD-8F51D555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239012"/>
          </a:xfrm>
        </p:spPr>
        <p:txBody>
          <a:bodyPr anchor="ctr">
            <a:normAutofit/>
          </a:bodyPr>
          <a:lstStyle/>
          <a:p>
            <a:r>
              <a:rPr lang="en-US" sz="2400"/>
              <a:t>Challenges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0F492-C327-5B27-7FEF-7C0F72D63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2579180" cy="3207258"/>
          </a:xfrm>
        </p:spPr>
        <p:txBody>
          <a:bodyPr anchor="t">
            <a:normAutofit/>
          </a:bodyPr>
          <a:lstStyle/>
          <a:p>
            <a:r>
              <a:rPr lang="en-US" sz="1600" dirty="0"/>
              <a:t>Multifactor Authentication</a:t>
            </a:r>
          </a:p>
          <a:p>
            <a:r>
              <a:rPr lang="en-US" sz="1600" dirty="0"/>
              <a:t>Understanding and writing policies </a:t>
            </a:r>
          </a:p>
          <a:p>
            <a:r>
              <a:rPr lang="en-US" sz="1500" dirty="0"/>
              <a:t>Trouble shooting </a:t>
            </a:r>
          </a:p>
        </p:txBody>
      </p:sp>
      <p:pic>
        <p:nvPicPr>
          <p:cNvPr id="7" name="Graphic 6" descr="Warning">
            <a:extLst>
              <a:ext uri="{FF2B5EF4-FFF2-40B4-BE49-F238E27FC236}">
                <a16:creationId xmlns:a16="http://schemas.microsoft.com/office/drawing/2014/main" id="{DDE99E2A-A9E6-67E9-A31E-1B0828AB0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5888" y="883539"/>
            <a:ext cx="5191506" cy="51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27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9FE2F-3924-471B-FC03-AF3D10B1B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6148" y="568517"/>
            <a:ext cx="3936166" cy="106720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Career Skills</a:t>
            </a:r>
          </a:p>
        </p:txBody>
      </p:sp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C2FF37AC-9C36-E77F-F88F-82E22C47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5" r="7426" b="1"/>
          <a:stretch/>
        </p:blipFill>
        <p:spPr>
          <a:xfrm>
            <a:off x="554969" y="1095407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5375B-9041-435B-48BC-35D571F7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151" y="1820369"/>
            <a:ext cx="3912879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Understanding policies </a:t>
            </a:r>
          </a:p>
          <a:p>
            <a:r>
              <a:rPr lang="en-US" sz="2800" dirty="0">
                <a:solidFill>
                  <a:schemeClr val="bg1"/>
                </a:solidFill>
              </a:rPr>
              <a:t>Multi-factor authenticator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Enhance network security 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Properly write codes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6350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1FC3-6734-D4DB-9812-B240C969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en-US" sz="3850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9B2ED-01A5-62FB-E602-CC3C6A6BD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033221" cy="37882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100" dirty="0"/>
              <a:t>This course has allowed me to better understand and properly use network security measures. While teaching me many other skills.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Graphic 6" descr="Flow">
            <a:extLst>
              <a:ext uri="{FF2B5EF4-FFF2-40B4-BE49-F238E27FC236}">
                <a16:creationId xmlns:a16="http://schemas.microsoft.com/office/drawing/2014/main" id="{E113FE4A-A0B0-B134-B553-40AA3278E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7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2735A-E187-9331-89E7-622C30AB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394" y="489507"/>
            <a:ext cx="2318706" cy="1655483"/>
          </a:xfrm>
        </p:spPr>
        <p:txBody>
          <a:bodyPr anchor="b">
            <a:normAutofit/>
          </a:bodyPr>
          <a:lstStyle/>
          <a:p>
            <a:r>
              <a:rPr lang="en-US" sz="3500" dirty="0"/>
              <a:t>References</a:t>
            </a:r>
          </a:p>
        </p:txBody>
      </p:sp>
      <p:pic>
        <p:nvPicPr>
          <p:cNvPr id="5" name="Picture 4" descr="Red drawing pins on a map">
            <a:extLst>
              <a:ext uri="{FF2B5EF4-FFF2-40B4-BE49-F238E27FC236}">
                <a16:creationId xmlns:a16="http://schemas.microsoft.com/office/drawing/2014/main" id="{F23B89A5-0C26-C7B0-F4E0-AB2A9E09D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8" r="18299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C6B0-92C1-D0A2-BCB8-0259AD1D8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2394" y="2418408"/>
            <a:ext cx="2207110" cy="3540265"/>
          </a:xfrm>
        </p:spPr>
        <p:txBody>
          <a:bodyPr>
            <a:normAutofit/>
          </a:bodyPr>
          <a:lstStyle/>
          <a:p>
            <a:r>
              <a:rPr lang="en-US" sz="1700" dirty="0"/>
              <a:t>course reference video </a:t>
            </a:r>
          </a:p>
          <a:p>
            <a:endParaRPr lang="en-US" sz="17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34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101010 data lines to infinity">
            <a:extLst>
              <a:ext uri="{FF2B5EF4-FFF2-40B4-BE49-F238E27FC236}">
                <a16:creationId xmlns:a16="http://schemas.microsoft.com/office/drawing/2014/main" id="{62EC485D-9324-71CD-64B9-6BEF1DC16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15" r="14013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29E5-D50B-F813-2883-A3ED9E280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1551" y="743447"/>
            <a:ext cx="2584324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800"/>
              <a:t>Module 2</a:t>
            </a:r>
            <a:br>
              <a:rPr lang="en-US" sz="3800"/>
            </a:br>
            <a:r>
              <a:rPr lang="en-US" sz="3800"/>
              <a:t>Asymmetric Key Encryption</a:t>
            </a:r>
          </a:p>
        </p:txBody>
      </p:sp>
    </p:spTree>
    <p:extLst>
      <p:ext uri="{BB962C8B-B14F-4D97-AF65-F5344CB8AC3E}">
        <p14:creationId xmlns:p14="http://schemas.microsoft.com/office/powerpoint/2010/main" val="9343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computer screen shot of a dragon&#10;&#10;Description automatically generated with low confidence">
            <a:extLst>
              <a:ext uri="{FF2B5EF4-FFF2-40B4-BE49-F238E27FC236}">
                <a16:creationId xmlns:a16="http://schemas.microsoft.com/office/drawing/2014/main" id="{950C90DF-DE54-36D9-873A-E8E04441C3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97" b="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b="0"/>
              <a:t>File Encryption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48707" y="2434201"/>
            <a:ext cx="2866642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This screenshot shows the following.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Content of the plaintext file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Content of the encrypted file</a:t>
            </a:r>
          </a:p>
        </p:txBody>
      </p:sp>
    </p:spTree>
    <p:extLst>
      <p:ext uri="{BB962C8B-B14F-4D97-AF65-F5344CB8AC3E}">
        <p14:creationId xmlns:p14="http://schemas.microsoft.com/office/powerpoint/2010/main" val="81742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39520"/>
            <a:ext cx="257175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File Decryption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573756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202" y="2807208"/>
            <a:ext cx="257175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This screenshot shows the following.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The encrypted file being listed by itself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The decrypting process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/>
              <a:t>Both the encrypted file and the original plaintext file are listed</a:t>
            </a:r>
          </a:p>
        </p:txBody>
      </p:sp>
      <p:pic>
        <p:nvPicPr>
          <p:cNvPr id="4" name="Picture Placeholder 3" descr="A computer screen shot of a dragon&#10;&#10;Description automatically generated with low confidence">
            <a:extLst>
              <a:ext uri="{FF2B5EF4-FFF2-40B4-BE49-F238E27FC236}">
                <a16:creationId xmlns:a16="http://schemas.microsoft.com/office/drawing/2014/main" id="{F300E2C3-D4C9-95F7-5EE1-24561BB03C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0" r="27928"/>
          <a:stretch/>
        </p:blipFill>
        <p:spPr>
          <a:xfrm>
            <a:off x="3490722" y="1484564"/>
            <a:ext cx="5177790" cy="38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1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2" y="1999615"/>
            <a:ext cx="6858000" cy="276402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300"/>
              <a:t>SEC285</a:t>
            </a:r>
            <a:br>
              <a:rPr lang="en-US" sz="6300"/>
            </a:br>
            <a:r>
              <a:rPr lang="en-US" sz="6300"/>
              <a:t>Module 3</a:t>
            </a:r>
            <a:br>
              <a:rPr lang="en-US" sz="6300"/>
            </a:br>
            <a:r>
              <a:rPr lang="en-US" sz="6300"/>
              <a:t>Stateful Firewall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fferent coloured question marks">
            <a:extLst>
              <a:ext uri="{FF2B5EF4-FFF2-40B4-BE49-F238E27FC236}">
                <a16:creationId xmlns:a16="http://schemas.microsoft.com/office/drawing/2014/main" id="{93C66AD4-90E1-242A-A2E0-32CE3D6F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6" r="32999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0"/>
              <a:t>Question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78320" y="2718054"/>
            <a:ext cx="2579180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What effect does the </a:t>
            </a:r>
            <a:r>
              <a:rPr lang="en-US" sz="1800" dirty="0" err="1"/>
              <a:t>sudo</a:t>
            </a:r>
            <a:r>
              <a:rPr lang="en-US" sz="1800" dirty="0"/>
              <a:t> iptables --policy INPUT DROP command have on the access to computing resources?</a:t>
            </a:r>
          </a:p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Answer here: This command blocks the web traffic that is coming into the system.</a:t>
            </a:r>
          </a:p>
        </p:txBody>
      </p:sp>
    </p:spTree>
    <p:extLst>
      <p:ext uri="{BB962C8B-B14F-4D97-AF65-F5344CB8AC3E}">
        <p14:creationId xmlns:p14="http://schemas.microsoft.com/office/powerpoint/2010/main" val="9831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b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Nmap Scan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031" y="806824"/>
            <a:ext cx="2189804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This screenshot shows the Nmap scan result of the Linux Server VM.</a:t>
            </a:r>
          </a:p>
        </p:txBody>
      </p:sp>
      <p:pic>
        <p:nvPicPr>
          <p:cNvPr id="4" name="Picture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F7A1B56-43F0-223B-46DD-8690134DE5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r="-265"/>
          <a:stretch/>
        </p:blipFill>
        <p:spPr>
          <a:xfrm>
            <a:off x="3376821" y="1414210"/>
            <a:ext cx="5419311" cy="40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7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46C27-100B-1CD1-0A42-6F68DB02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1562669"/>
            <a:ext cx="4227085" cy="245659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BYOB Security Policy</a:t>
            </a:r>
          </a:p>
        </p:txBody>
      </p:sp>
      <p:pic>
        <p:nvPicPr>
          <p:cNvPr id="4" name="Picture 3" descr="Computer script on a screen">
            <a:extLst>
              <a:ext uri="{FF2B5EF4-FFF2-40B4-BE49-F238E27FC236}">
                <a16:creationId xmlns:a16="http://schemas.microsoft.com/office/drawing/2014/main" id="{4A74155E-1F0C-4B04-8798-22BF383A9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5" r="56857" b="-1"/>
          <a:stretch/>
        </p:blipFill>
        <p:spPr>
          <a:xfrm>
            <a:off x="-5449" y="10"/>
            <a:ext cx="2677211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72061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F883F57245246A7747A9329048B46" ma:contentTypeVersion="17" ma:contentTypeDescription="Create a new document." ma:contentTypeScope="" ma:versionID="6c3c293f3e8abce8be2ba9b97401e344">
  <xsd:schema xmlns:xsd="http://www.w3.org/2001/XMLSchema" xmlns:xs="http://www.w3.org/2001/XMLSchema" xmlns:p="http://schemas.microsoft.com/office/2006/metadata/properties" xmlns:ns1="http://schemas.microsoft.com/sharepoint/v3" xmlns:ns2="b8820432-3450-4e09-b17f-565094e588be" xmlns:ns3="b7b956fb-0613-46b7-a92d-14c47de7bd00" targetNamespace="http://schemas.microsoft.com/office/2006/metadata/properties" ma:root="true" ma:fieldsID="3ddc009a799b631f0260fbec5139ad7a" ns1:_="" ns2:_="" ns3:_="">
    <xsd:import namespace="http://schemas.microsoft.com/sharepoint/v3"/>
    <xsd:import namespace="b8820432-3450-4e09-b17f-565094e588be"/>
    <xsd:import namespace="b7b956fb-0613-46b7-a92d-14c47de7b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Comments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20432-3450-4e09-b17f-565094e588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Comments" ma:index="18" nillable="true" ma:displayName="Comments" ma:internalName="Comments">
      <xsd:simpleType>
        <xsd:restriction base="dms:Note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b956fb-0613-46b7-a92d-14c47de7bd0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Comments xmlns="b8820432-3450-4e09-b17f-565094e588be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95E647C-F172-4223-BB60-8967255956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1A2272-3BFA-4322-BB25-E51A5D44E6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820432-3450-4e09-b17f-565094e588be"/>
    <ds:schemaRef ds:uri="b7b956fb-0613-46b7-a92d-14c47de7bd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B90DE2-8731-4B13-A4D6-6D060EA2EB5C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8820432-3450-4e09-b17f-565094e588be"/>
    <ds:schemaRef ds:uri="http://purl.org/dc/dcmitype/"/>
    <ds:schemaRef ds:uri="http://www.w3.org/XML/1998/namespace"/>
    <ds:schemaRef ds:uri="b7b956fb-0613-46b7-a92d-14c47de7bd00"/>
    <ds:schemaRef ds:uri="http://schemas.microsoft.com/sharepoint/v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319</Words>
  <Application>Microsoft Office PowerPoint</Application>
  <PresentationFormat>On-screen Show (4:3)</PresentationFormat>
  <Paragraphs>47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Helvetica Neue Medium</vt:lpstr>
      <vt:lpstr>Office Theme</vt:lpstr>
      <vt:lpstr>SEC285 Course Project By: Gabriel Sandoval</vt:lpstr>
      <vt:lpstr>Introduction</vt:lpstr>
      <vt:lpstr>Module 2 Asymmetric Key Encryption</vt:lpstr>
      <vt:lpstr>File Encryption</vt:lpstr>
      <vt:lpstr>File Decryption</vt:lpstr>
      <vt:lpstr>SEC285 Module 3 Stateful Firewall </vt:lpstr>
      <vt:lpstr>Question</vt:lpstr>
      <vt:lpstr>Nmap Scan</vt:lpstr>
      <vt:lpstr>BYOB Security Policy</vt:lpstr>
      <vt:lpstr>PowerPoint Presentation</vt:lpstr>
      <vt:lpstr>PowerPoint Presentation</vt:lpstr>
      <vt:lpstr>SEC285 Module 5 Multifactor Authentication (MFA) </vt:lpstr>
      <vt:lpstr>Common-auth Configuration File</vt:lpstr>
      <vt:lpstr>MFA Logon Screen</vt:lpstr>
      <vt:lpstr>SEC285 Module 6 Vulnerability Assessment</vt:lpstr>
      <vt:lpstr>Nmap</vt:lpstr>
      <vt:lpstr>NetCat</vt:lpstr>
      <vt:lpstr>Wireshark</vt:lpstr>
      <vt:lpstr>Nessus</vt:lpstr>
      <vt:lpstr>Challenges</vt:lpstr>
      <vt:lpstr>Career Skills</vt:lpstr>
      <vt:lpstr>Conclusion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NETW190 Module 1 Visio Network Diagram</dc:title>
  <dc:creator>HP</dc:creator>
  <cp:lastModifiedBy>Sandoval, Gabriel</cp:lastModifiedBy>
  <cp:revision>108</cp:revision>
  <dcterms:created xsi:type="dcterms:W3CDTF">2019-04-16T16:54:41Z</dcterms:created>
  <dcterms:modified xsi:type="dcterms:W3CDTF">2023-06-26T05:05:26Z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0x0101006B0F883F57245246A7747A9329048B46</vt:lpwstr>
  </property>
</Properties>
</file>