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292" r:id="rId6"/>
    <p:sldId id="291" r:id="rId7"/>
    <p:sldId id="261" r:id="rId8"/>
    <p:sldId id="267" r:id="rId9"/>
    <p:sldId id="270" r:id="rId10"/>
    <p:sldId id="271" r:id="rId11"/>
    <p:sldId id="269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68" r:id="rId31"/>
    <p:sldId id="290" r:id="rId32"/>
    <p:sldId id="296" r:id="rId33"/>
    <p:sldId id="294" r:id="rId34"/>
    <p:sldId id="293" r:id="rId35"/>
    <p:sldId id="29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50" autoAdjust="0"/>
    <p:restoredTop sz="94660"/>
  </p:normalViewPr>
  <p:slideViewPr>
    <p:cSldViewPr>
      <p:cViewPr varScale="1">
        <p:scale>
          <a:sx n="112" d="100"/>
          <a:sy n="112" d="100"/>
        </p:scale>
        <p:origin x="102" y="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50857C-0E6E-4706-A1C0-F70D29A1A452}" type="datetimeFigureOut">
              <a:rPr lang="en-US" smtClean="0"/>
              <a:t>6/25/2023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BD3AA-50C3-44FE-BC93-231EFBD02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78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FBD3AA-50C3-44FE-BC93-231EFBD025F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79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593C-9166-4B72-AE94-8BA707DA0663}" type="datetimeFigureOut">
              <a:rPr lang="en-US" smtClean="0"/>
              <a:pPr/>
              <a:t>6/25/2023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47F04-5B4A-4B3A-B7B2-0498BAC8F13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devry.percipio.com/courses/c7ef0333-8560-403f-a004-9c5c843866b0/videos/2658bbe6-ee97-438b-a376-fbb079c3b3a0" TargetMode="External"/><Relationship Id="rId4" Type="http://schemas.openxmlformats.org/officeDocument/2006/relationships/hyperlink" Target="https://docs.microsoft.com/en-us/azure/storage/blobs/access-tiers-overview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azure.microsoft.com/en-u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lculator.net/ip-subnet-calculator.html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aws.plainenglish.io/vpc-basics-for-aws-solutions-architect-associate-exam-273dd3491e4" TargetMode="External"/><Relationship Id="rId4" Type="http://schemas.openxmlformats.org/officeDocument/2006/relationships/hyperlink" Target="https://docs.microsoft.com/en-us/azure/virtual-network/virtual-networks-faq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Box Packages">
            <a:extLst>
              <a:ext uri="{FF2B5EF4-FFF2-40B4-BE49-F238E27FC236}">
                <a16:creationId xmlns:a16="http://schemas.microsoft.com/office/drawing/2014/main" id="{081BC030-1E08-4971-FBFC-ED4E78F703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811" r="11975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500" dirty="0">
                <a:solidFill>
                  <a:srgbClr val="FFFFFF"/>
                </a:solidFill>
              </a:rPr>
              <a:t>NETW211 Course Project</a:t>
            </a:r>
            <a:br>
              <a:rPr lang="en-US" sz="4500" dirty="0">
                <a:solidFill>
                  <a:srgbClr val="FFFFFF"/>
                </a:solidFill>
              </a:rPr>
            </a:br>
            <a:br>
              <a:rPr lang="en-US" sz="4500" dirty="0">
                <a:solidFill>
                  <a:srgbClr val="FFFFFF"/>
                </a:solidFill>
              </a:rPr>
            </a:br>
            <a:r>
              <a:rPr lang="en-US" sz="4500" dirty="0">
                <a:solidFill>
                  <a:srgbClr val="FFFFFF"/>
                </a:solidFill>
              </a:rPr>
              <a:t>By: Gabriel Sandoval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5236367" y="1641752"/>
            <a:ext cx="3293269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spcAft>
                <a:spcPts val="600"/>
              </a:spcAft>
            </a:pPr>
            <a:r>
              <a:rPr lang="en-US" sz="3000" b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Deploying VMs into Subnets cont’d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A19DB3-115E-80F4-3A83-ACC9E2B466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" y="2643876"/>
            <a:ext cx="3945732" cy="2150423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5236368" y="3146400"/>
            <a:ext cx="3293268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This screenshot shows the 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Properties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section of the </a:t>
            </a:r>
            <a:r>
              <a:rPr lang="en-US" sz="2100" b="1" i="1" dirty="0">
                <a:solidFill>
                  <a:schemeClr val="bg1">
                    <a:alpha val="80000"/>
                  </a:schemeClr>
                </a:solidFill>
              </a:rPr>
              <a:t>Subnet1-VM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page, showing the networking and size information of the VM.</a:t>
            </a:r>
          </a:p>
        </p:txBody>
      </p:sp>
    </p:spTree>
    <p:extLst>
      <p:ext uri="{BB962C8B-B14F-4D97-AF65-F5344CB8AC3E}">
        <p14:creationId xmlns:p14="http://schemas.microsoft.com/office/powerpoint/2010/main" val="3000547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5236367" y="1641752"/>
            <a:ext cx="3293269" cy="13234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spcAft>
                <a:spcPts val="600"/>
              </a:spcAft>
            </a:pPr>
            <a:r>
              <a:rPr lang="en-US" sz="3000" b="0" kern="1200"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rPr>
              <a:t>Deploying VMs into Subnets cont’d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05095497-4D84-9735-1E38-DC3E5C34A1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68" y="2594555"/>
            <a:ext cx="3945732" cy="2249066"/>
          </a:xfrm>
          <a:prstGeom prst="rect">
            <a:avLst/>
          </a:prstGeo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5236368" y="3146400"/>
            <a:ext cx="3293268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This screenshot shows the topology diagram of your </a:t>
            </a:r>
            <a:r>
              <a:rPr lang="en-US" sz="2100" dirty="0" err="1">
                <a:solidFill>
                  <a:schemeClr val="bg1">
                    <a:alpha val="80000"/>
                  </a:schemeClr>
                </a:solidFill>
              </a:rPr>
              <a:t>VNet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(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NETW211-VNet-Your Initials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) with two subnets (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Subnet0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Subnet1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) and one VM in each subnet (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Subnet0-VM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Subnet1-VM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251769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CE0A68D-28EF-49D9-B84B-5DAB38714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982396" y="4465674"/>
            <a:ext cx="3589604" cy="16639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2800" kern="120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Verifying Connectivity between VMs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7BF9F8F0-D690-5107-F1CE-537F6C23DA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6" y="2234403"/>
            <a:ext cx="3581844" cy="1943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A0C3DC-24DE-44E3-9D41-CAA5F3B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62156" y="0"/>
            <a:ext cx="3581843" cy="68579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178844" y="818707"/>
            <a:ext cx="2348466" cy="5310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700" dirty="0">
                <a:solidFill>
                  <a:schemeClr val="bg1"/>
                </a:solidFill>
              </a:rPr>
              <a:t>This screenshot shows the </a:t>
            </a:r>
            <a:r>
              <a:rPr lang="en-US" sz="1700" i="1" dirty="0">
                <a:solidFill>
                  <a:schemeClr val="bg1"/>
                </a:solidFill>
              </a:rPr>
              <a:t>ipconfig</a:t>
            </a:r>
            <a:r>
              <a:rPr lang="en-US" sz="1700" dirty="0">
                <a:solidFill>
                  <a:schemeClr val="bg1"/>
                </a:solidFill>
              </a:rPr>
              <a:t> and </a:t>
            </a:r>
            <a:r>
              <a:rPr lang="en-US" sz="1700" i="1" dirty="0">
                <a:solidFill>
                  <a:schemeClr val="bg1"/>
                </a:solidFill>
              </a:rPr>
              <a:t>ping </a:t>
            </a:r>
            <a:r>
              <a:rPr lang="en-US" sz="1700" i="1" dirty="0" err="1">
                <a:solidFill>
                  <a:schemeClr val="bg1"/>
                </a:solidFill>
              </a:rPr>
              <a:t>x.x.x.x</a:t>
            </a:r>
            <a:r>
              <a:rPr lang="en-US" sz="1700" dirty="0">
                <a:solidFill>
                  <a:schemeClr val="bg1"/>
                </a:solidFill>
              </a:rPr>
              <a:t> results in the command prompt window, including the </a:t>
            </a:r>
            <a:r>
              <a:rPr lang="en-US" sz="1700" b="1" i="1" dirty="0">
                <a:solidFill>
                  <a:schemeClr val="bg1"/>
                </a:solidFill>
              </a:rPr>
              <a:t>Subnet0</a:t>
            </a:r>
            <a:r>
              <a:rPr lang="en-US" sz="1700" i="1" dirty="0">
                <a:solidFill>
                  <a:schemeClr val="bg1"/>
                </a:solidFill>
              </a:rPr>
              <a:t>-VM – </a:t>
            </a:r>
            <a:r>
              <a:rPr lang="en-US" sz="1700" i="1" dirty="0" err="1">
                <a:solidFill>
                  <a:schemeClr val="bg1"/>
                </a:solidFill>
              </a:rPr>
              <a:t>x.x.x.x</a:t>
            </a:r>
            <a:r>
              <a:rPr lang="en-US" sz="1700" i="1" dirty="0">
                <a:solidFill>
                  <a:schemeClr val="bg1"/>
                </a:solidFill>
              </a:rPr>
              <a:t> – </a:t>
            </a:r>
            <a:r>
              <a:rPr lang="en-US" sz="1700" i="1" dirty="0" err="1">
                <a:solidFill>
                  <a:schemeClr val="bg1"/>
                </a:solidFill>
              </a:rPr>
              <a:t>Romote</a:t>
            </a:r>
            <a:r>
              <a:rPr lang="en-US" sz="1700" i="1" dirty="0">
                <a:solidFill>
                  <a:schemeClr val="bg1"/>
                </a:solidFill>
              </a:rPr>
              <a:t> Desktop Connection </a:t>
            </a:r>
            <a:r>
              <a:rPr lang="en-US" sz="1700" dirty="0">
                <a:solidFill>
                  <a:schemeClr val="bg1"/>
                </a:solidFill>
              </a:rPr>
              <a:t>window title.</a:t>
            </a:r>
          </a:p>
        </p:txBody>
      </p:sp>
    </p:spTree>
    <p:extLst>
      <p:ext uri="{BB962C8B-B14F-4D97-AF65-F5344CB8AC3E}">
        <p14:creationId xmlns:p14="http://schemas.microsoft.com/office/powerpoint/2010/main" val="1131861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1676679F-88D2-9BFC-3A05-98CE5D11AC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82" y="1698907"/>
            <a:ext cx="6175618" cy="3309744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18121" y="3353779"/>
            <a:ext cx="2256644" cy="2106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6112">
              <a:buNone/>
            </a:pP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ipconfig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ping </a:t>
            </a:r>
            <a:r>
              <a:rPr lang="en-US" sz="1568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x.x.x.x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results in the command prompt window, including the </a:t>
            </a:r>
            <a:r>
              <a:rPr lang="en-US" sz="1568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Subnet1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-VM – </a:t>
            </a:r>
            <a:r>
              <a:rPr lang="en-US" sz="1568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x.x.x.x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568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Romote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Desktop Connection 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window title.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398021"/>
            <a:ext cx="2256644" cy="16548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6112">
              <a:spcAft>
                <a:spcPts val="600"/>
              </a:spcAft>
            </a:pPr>
            <a:r>
              <a:rPr lang="en-US" sz="274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Verifying Connectivity between VMs</a:t>
            </a:r>
          </a:p>
          <a:p>
            <a:pPr defTabSz="896112">
              <a:spcAft>
                <a:spcPts val="600"/>
              </a:spcAft>
            </a:pPr>
            <a:r>
              <a:rPr lang="en-US" sz="274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cont’d</a:t>
            </a:r>
            <a:endParaRPr lang="en-US" sz="2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608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Wires Linked To Core Router">
            <a:extLst>
              <a:ext uri="{FF2B5EF4-FFF2-40B4-BE49-F238E27FC236}">
                <a16:creationId xmlns:a16="http://schemas.microsoft.com/office/drawing/2014/main" id="{F665470D-03F5-9F71-3682-FE7A4869E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471" r="13314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299" y="554845"/>
            <a:ext cx="7992669" cy="3902673"/>
          </a:xfrm>
        </p:spPr>
        <p:txBody>
          <a:bodyPr anchor="t">
            <a:normAutofit/>
          </a:bodyPr>
          <a:lstStyle/>
          <a:p>
            <a:pPr algn="l"/>
            <a:r>
              <a:rPr lang="en-US" sz="4500">
                <a:solidFill>
                  <a:srgbClr val="FFFFFF"/>
                </a:solidFill>
              </a:rPr>
              <a:t>NETW211 Course Project</a:t>
            </a:r>
            <a:br>
              <a:rPr lang="en-US" sz="4500">
                <a:solidFill>
                  <a:srgbClr val="FFFFFF"/>
                </a:solidFill>
              </a:rPr>
            </a:br>
            <a:br>
              <a:rPr lang="en-US" sz="4500">
                <a:solidFill>
                  <a:srgbClr val="FFFFFF"/>
                </a:solidFill>
              </a:rPr>
            </a:br>
            <a:r>
              <a:rPr lang="en-US" sz="4500">
                <a:solidFill>
                  <a:srgbClr val="FFFFFF"/>
                </a:solidFill>
              </a:rPr>
              <a:t>Module 4 Azure VM Security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285" y="4704862"/>
            <a:ext cx="9143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13F1E34-5724-4FD5-BCD5-CA083C6F8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167"/>
          <a:stretch/>
        </p:blipFill>
        <p:spPr>
          <a:xfrm>
            <a:off x="469942" y="317578"/>
            <a:ext cx="8138333" cy="35084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473202" y="4018137"/>
            <a:ext cx="3426795" cy="212958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spcAft>
                <a:spcPts val="600"/>
              </a:spcAft>
            </a:pPr>
            <a:r>
              <a:rPr lang="en-US" sz="4200">
                <a:solidFill>
                  <a:schemeClr val="bg1"/>
                </a:solidFill>
              </a:rPr>
              <a:t>Launching a VM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114560" y="4018143"/>
            <a:ext cx="4255578" cy="2129599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600" dirty="0">
                <a:solidFill>
                  <a:schemeClr val="bg1"/>
                </a:solidFill>
              </a:rPr>
              <a:t>This screenshot shows the </a:t>
            </a:r>
            <a:r>
              <a:rPr lang="en-US" sz="1600" i="1" dirty="0">
                <a:solidFill>
                  <a:schemeClr val="bg1"/>
                </a:solidFill>
              </a:rPr>
              <a:t>NETW211-VM-Your Initials </a:t>
            </a:r>
            <a:r>
              <a:rPr lang="en-US" sz="1600" dirty="0">
                <a:solidFill>
                  <a:schemeClr val="bg1"/>
                </a:solidFill>
              </a:rPr>
              <a:t>page, with information such as the resource group name, subscription, public IP address, etc. </a:t>
            </a:r>
          </a:p>
        </p:txBody>
      </p:sp>
    </p:spTree>
    <p:extLst>
      <p:ext uri="{BB962C8B-B14F-4D97-AF65-F5344CB8AC3E}">
        <p14:creationId xmlns:p14="http://schemas.microsoft.com/office/powerpoint/2010/main" val="831652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 program&#10;&#10;Description automatically generated with medium confidence">
            <a:extLst>
              <a:ext uri="{FF2B5EF4-FFF2-40B4-BE49-F238E27FC236}">
                <a16:creationId xmlns:a16="http://schemas.microsoft.com/office/drawing/2014/main" id="{44ED3DA0-2021-A263-551C-5B523B003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49" y="1895637"/>
            <a:ext cx="6363851" cy="3389765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42093" y="3017610"/>
            <a:ext cx="1720358" cy="24683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6112">
              <a:buNone/>
            </a:pP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azureuser@NETW211-VM-Your Initials 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window showing the IPv4 address of the VM in the Azure cloud.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372050"/>
            <a:ext cx="2094349" cy="13463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6112">
              <a:spcAft>
                <a:spcPts val="600"/>
              </a:spcAft>
            </a:pPr>
            <a:r>
              <a:rPr lang="en-US" sz="274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Connecting to the VM </a:t>
            </a:r>
          </a:p>
          <a:p>
            <a:pPr defTabSz="896112">
              <a:spcAft>
                <a:spcPts val="600"/>
              </a:spcAft>
            </a:pPr>
            <a:r>
              <a:rPr lang="en-US" sz="274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via SSH</a:t>
            </a:r>
            <a:endParaRPr lang="en-US" sz="2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31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43130" y="2758324"/>
            <a:ext cx="1726322" cy="157620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6112">
              <a:buNone/>
            </a:pP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Inbound port rules 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 with the newly added </a:t>
            </a:r>
            <a:r>
              <a:rPr lang="en-US" sz="1568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Allow_Ping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rule. 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107060"/>
            <a:ext cx="2101609" cy="1351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6112">
              <a:spcAft>
                <a:spcPts val="600"/>
              </a:spcAft>
            </a:pPr>
            <a:r>
              <a:rPr lang="en-US" sz="274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Configuring an NSG </a:t>
            </a:r>
            <a:endParaRPr lang="en-US" sz="2800">
              <a:solidFill>
                <a:schemeClr val="dk1"/>
              </a:solidFill>
            </a:endParaRPr>
          </a:p>
        </p:txBody>
      </p:sp>
      <p:pic>
        <p:nvPicPr>
          <p:cNvPr id="10" name="Content Placeholder 9" descr="A screenshot of a computer">
            <a:extLst>
              <a:ext uri="{FF2B5EF4-FFF2-40B4-BE49-F238E27FC236}">
                <a16:creationId xmlns:a16="http://schemas.microsoft.com/office/drawing/2014/main" id="{00373671-8898-3E29-C40C-810552852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84" y="2440290"/>
            <a:ext cx="6543744" cy="3292846"/>
          </a:xfrm>
        </p:spPr>
      </p:pic>
    </p:spTree>
    <p:extLst>
      <p:ext uri="{BB962C8B-B14F-4D97-AF65-F5344CB8AC3E}">
        <p14:creationId xmlns:p14="http://schemas.microsoft.com/office/powerpoint/2010/main" val="3305002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F9B43BF-1843-BFD1-94CD-2D0FF8121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00" y="2070141"/>
            <a:ext cx="6348100" cy="3429262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59142" y="3097929"/>
            <a:ext cx="1818393" cy="189745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41832">
              <a:buNone/>
            </a:pPr>
            <a:r>
              <a:rPr lang="en-US" sz="16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successful ping result from your local computer to the VM in the Azure cloud.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358596"/>
            <a:ext cx="2213696" cy="1423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41832">
              <a:spcAft>
                <a:spcPts val="600"/>
              </a:spcAft>
            </a:pPr>
            <a:r>
              <a:rPr lang="en-US" sz="288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Configuring an NSG</a:t>
            </a:r>
          </a:p>
          <a:p>
            <a:pPr defTabSz="941832">
              <a:spcAft>
                <a:spcPts val="600"/>
              </a:spcAft>
            </a:pPr>
            <a:r>
              <a:rPr lang="en-US" sz="288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cont’d </a:t>
            </a:r>
            <a:endParaRPr lang="en-US" sz="2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41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49" y="4428000"/>
            <a:ext cx="4607719" cy="1400400"/>
          </a:xfrm>
        </p:spPr>
        <p:txBody>
          <a:bodyPr wrap="square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100">
                <a:solidFill>
                  <a:schemeClr val="bg1"/>
                </a:solidFill>
              </a:rPr>
              <a:t>NETW211 Course Project</a:t>
            </a:r>
            <a:br>
              <a:rPr lang="en-US" sz="3100">
                <a:solidFill>
                  <a:schemeClr val="bg1"/>
                </a:solidFill>
              </a:rPr>
            </a:br>
            <a:br>
              <a:rPr lang="en-US" sz="3100">
                <a:solidFill>
                  <a:schemeClr val="bg1"/>
                </a:solidFill>
              </a:rPr>
            </a:br>
            <a:r>
              <a:rPr lang="en-US" sz="3100">
                <a:solidFill>
                  <a:schemeClr val="bg1"/>
                </a:solidFill>
              </a:rPr>
              <a:t>Module 5 Cloud Storage</a:t>
            </a:r>
          </a:p>
        </p:txBody>
      </p:sp>
      <p:pic>
        <p:nvPicPr>
          <p:cNvPr id="14" name="Picture 3" descr="Cloud shaped hard drive with cables">
            <a:extLst>
              <a:ext uri="{FF2B5EF4-FFF2-40B4-BE49-F238E27FC236}">
                <a16:creationId xmlns:a16="http://schemas.microsoft.com/office/drawing/2014/main" id="{E22D1B75-2E63-F853-7D84-78ACCBA10B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9" b="4339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5" name="Group 9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3CBE6E-E6B2-417D-A61A-D5F70F02A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6BE98-0341-4CFA-8601-3E68FB730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9937"/>
            <a:ext cx="3394204" cy="577812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4132F-2039-A576-4F47-BE63088E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04" y="1458180"/>
            <a:ext cx="2325391" cy="3941640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3E89A1-984A-4500-9453-4203AD1B8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9937"/>
            <a:ext cx="9144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2A78-8148-5FF4-7F70-2BE6FA028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388" y="1458180"/>
            <a:ext cx="4002931" cy="39416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/>
              <a:t>In this course we were able to understand the process of setting up multiple virtual machines while understanding and learning the process of cloud computing.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FD642B-C569-4ABB-AE20-EFA6BC995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254055"/>
            <a:ext cx="9144000" cy="64008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92FED3-1F18-4138-B4E4-627D78B00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8800" y="3404998"/>
            <a:ext cx="6858002" cy="4800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874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A10BA46-C740-0B48-CEAF-864A7CD52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r="9406"/>
          <a:stretch/>
        </p:blipFill>
        <p:spPr>
          <a:xfrm>
            <a:off x="2583493" y="1492333"/>
            <a:ext cx="6217607" cy="3873334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540519" y="2915190"/>
            <a:ext cx="1936666" cy="23714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41832">
              <a:buNone/>
            </a:pPr>
            <a:r>
              <a:rPr lang="en-US" sz="164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browser window with the image uploaded from your local computer and the URL on top of the window.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492333"/>
            <a:ext cx="2292381" cy="1185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41832">
              <a:spcAft>
                <a:spcPts val="600"/>
              </a:spcAft>
            </a:pPr>
            <a:r>
              <a:rPr lang="en-US" sz="2884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Uploading and Accessing a File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45197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EC6425-D2AA-4ED7-8955-375BF90E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261" y="176560"/>
            <a:ext cx="3293268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 b="0" dirty="0">
                <a:solidFill>
                  <a:schemeClr val="bg1"/>
                </a:solidFill>
              </a:rPr>
              <a:t>Question</a:t>
            </a:r>
          </a:p>
        </p:txBody>
      </p:sp>
      <p:pic>
        <p:nvPicPr>
          <p:cNvPr id="8" name="Picture 7" descr="Padlock on computer motherboard">
            <a:extLst>
              <a:ext uri="{FF2B5EF4-FFF2-40B4-BE49-F238E27FC236}">
                <a16:creationId xmlns:a16="http://schemas.microsoft.com/office/drawing/2014/main" id="{198E2950-8D71-752C-E269-1ACE1386A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41" r="39094" b="-2"/>
          <a:stretch/>
        </p:blipFill>
        <p:spPr>
          <a:xfrm>
            <a:off x="20" y="2"/>
            <a:ext cx="4640239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46533" y="0"/>
            <a:ext cx="656039" cy="6857455"/>
            <a:chOff x="5395368" y="0"/>
            <a:chExt cx="874718" cy="685745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22B73B-8888-45A2-85B6-7AB09F8DE173}"/>
              </a:ext>
            </a:extLst>
          </p:cNvPr>
          <p:cNvSpPr txBox="1">
            <a:spLocks/>
          </p:cNvSpPr>
          <p:nvPr/>
        </p:nvSpPr>
        <p:spPr>
          <a:xfrm>
            <a:off x="4719298" y="838280"/>
            <a:ext cx="4136231" cy="5540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What does the </a:t>
            </a:r>
            <a:r>
              <a:rPr lang="en-US" sz="1200" i="1" dirty="0">
                <a:solidFill>
                  <a:schemeClr val="bg1">
                    <a:alpha val="80000"/>
                  </a:schemeClr>
                </a:solidFill>
              </a:rPr>
              <a:t>access tier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setting do? What are the Azure blob storage access tiers?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[hint: in the Azure portal, on the </a:t>
            </a:r>
            <a:r>
              <a:rPr lang="en-US" sz="1200" i="1" dirty="0">
                <a:solidFill>
                  <a:schemeClr val="bg1">
                    <a:alpha val="80000"/>
                  </a:schemeClr>
                </a:solidFill>
              </a:rPr>
              <a:t>Upload blob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page, under </a:t>
            </a:r>
            <a:r>
              <a:rPr lang="en-US" sz="1200" i="1" dirty="0">
                <a:solidFill>
                  <a:schemeClr val="bg1">
                    <a:alpha val="80000"/>
                  </a:schemeClr>
                </a:solidFill>
              </a:rPr>
              <a:t>Advanced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, click the ? circle above the </a:t>
            </a:r>
            <a:r>
              <a:rPr lang="en-US" sz="1200" i="1" dirty="0">
                <a:solidFill>
                  <a:schemeClr val="bg1">
                    <a:alpha val="80000"/>
                  </a:schemeClr>
                </a:solidFill>
              </a:rPr>
              <a:t>Access tier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box.]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Answer here: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alpha val="80000"/>
                  </a:schemeClr>
                </a:solidFill>
              </a:rPr>
              <a:t>Hot tier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- An online tier optimized for storing data that is accessed or modified frequently. The hot tier has the highest storage costs, but the lowest access costs.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alpha val="80000"/>
                  </a:schemeClr>
                </a:solidFill>
              </a:rPr>
              <a:t>Cool tier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- An online tier optimized for storing data that is infrequently accessed or modified. Data in the cool tier should be stored for a minimum of 30 days. The cool tier has lower storage costs and higher access costs compared to the hot tier.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alpha val="80000"/>
                  </a:schemeClr>
                </a:solidFill>
              </a:rPr>
              <a:t>Cold tier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- An online tier optimized for storing data that is infrequently accessed or modified. Data in the cold tier should be stored for a minimum of 90 days. The cold tier has lower storage costs and higher access costs compared to the cool tier.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1">
                    <a:alpha val="80000"/>
                  </a:schemeClr>
                </a:solidFill>
              </a:rPr>
              <a:t>Archive tier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- An offline tier optimized for storing data that is rarely accessed, and that has flexible latency requirements, on the order of hours. Data in the archive tier should be stored for a minimum of 180 days.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References (here are two examples to get your research started):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1. Hot, Cool, and Archive access tiers for blob data,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  <a:hlinkClick r:id="rId4"/>
              </a:rPr>
              <a:t>https://docs.microsoft.com/en-us/azure/storage/blobs/access-tiers-overview</a:t>
            </a:r>
            <a:endParaRPr lang="en-US" sz="12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>
                    <a:alpha val="80000"/>
                  </a:schemeClr>
                </a:solidFill>
              </a:rPr>
              <a:t>2. Azure Blob Storage Access Tiers, </a:t>
            </a:r>
            <a:r>
              <a:rPr lang="en-US" sz="1200" dirty="0">
                <a:solidFill>
                  <a:schemeClr val="bg1">
                    <a:alpha val="80000"/>
                  </a:schemeClr>
                </a:solidFill>
                <a:hlinkClick r:id="rId5"/>
              </a:rPr>
              <a:t>https://devry.percipio.com/courses/c7ef0333-8560-403f-a004-9c5c843866b0/videos/2658bbe6-ee97-438b-a376-fbb079c3b3a0</a:t>
            </a:r>
            <a:endParaRPr lang="en-US" sz="1200" dirty="0">
              <a:solidFill>
                <a:schemeClr val="bg1">
                  <a:alpha val="80000"/>
                </a:schemeClr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014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28650" y="4669978"/>
            <a:ext cx="3293268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500">
                <a:solidFill>
                  <a:schemeClr val="bg1"/>
                </a:solidFill>
              </a:rPr>
              <a:t>Creating Blob Snapshots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51655109-8BCF-A696-496D-ECF8DB811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1"/>
          <a:stretch/>
        </p:blipFill>
        <p:spPr>
          <a:xfrm>
            <a:off x="12127" y="0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248150" y="4669978"/>
            <a:ext cx="4269581" cy="117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This screenshot shows the browser window with the “</a:t>
            </a:r>
            <a:r>
              <a:rPr lang="en-US" sz="1900" i="1" dirty="0">
                <a:solidFill>
                  <a:schemeClr val="bg1">
                    <a:alpha val="80000"/>
                  </a:schemeClr>
                </a:solidFill>
              </a:rPr>
              <a:t>This is the original version. –Your Initials</a:t>
            </a: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” message and the URL on top of the window</a:t>
            </a:r>
          </a:p>
        </p:txBody>
      </p:sp>
    </p:spTree>
    <p:extLst>
      <p:ext uri="{BB962C8B-B14F-4D97-AF65-F5344CB8AC3E}">
        <p14:creationId xmlns:p14="http://schemas.microsoft.com/office/powerpoint/2010/main" val="37925053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28650" y="4669978"/>
            <a:ext cx="3293268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500">
                <a:solidFill>
                  <a:schemeClr val="bg1"/>
                </a:solidFill>
              </a:rPr>
              <a:t>Enabling Blob Versioning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CE011BE1-6106-3962-ABE0-E37E9A1644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1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47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48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248150" y="4669978"/>
            <a:ext cx="4269581" cy="117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This screenshot shows the browser window with the “</a:t>
            </a:r>
            <a:r>
              <a:rPr lang="en-US" sz="1900" i="1" dirty="0">
                <a:solidFill>
                  <a:schemeClr val="bg1">
                    <a:alpha val="80000"/>
                  </a:schemeClr>
                </a:solidFill>
              </a:rPr>
              <a:t>This is the first revised version. –Your Initials</a:t>
            </a: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” message and the URL on top of the window. </a:t>
            </a:r>
          </a:p>
        </p:txBody>
      </p:sp>
    </p:spTree>
    <p:extLst>
      <p:ext uri="{BB962C8B-B14F-4D97-AF65-F5344CB8AC3E}">
        <p14:creationId xmlns:p14="http://schemas.microsoft.com/office/powerpoint/2010/main" val="18399673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lectronics protoboard">
            <a:extLst>
              <a:ext uri="{FF2B5EF4-FFF2-40B4-BE49-F238E27FC236}">
                <a16:creationId xmlns:a16="http://schemas.microsoft.com/office/drawing/2014/main" id="{E01CC0ED-FA03-730A-AF7D-F2170A428B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999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5867" y="-10136"/>
            <a:ext cx="4592270" cy="9144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3414" y="3091928"/>
            <a:ext cx="6808922" cy="2387600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/>
              <a:t>NETW211 Course Project</a:t>
            </a:r>
            <a:br>
              <a:rPr lang="en-US"/>
            </a:br>
            <a:br>
              <a:rPr lang="en-US" dirty="0"/>
            </a:br>
            <a:r>
              <a:rPr lang="en-US"/>
              <a:t>Module 6 Cloud Monitoring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7339422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12005B72-7B3B-BFC7-D081-EFCE3F0959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1" r="16912" b="1"/>
          <a:stretch/>
        </p:blipFill>
        <p:spPr>
          <a:xfrm>
            <a:off x="20" y="655"/>
            <a:ext cx="6086455" cy="44686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466372"/>
            <a:ext cx="9143999" cy="2390128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15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464543"/>
            <a:ext cx="6086474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17">
            <a:extLst>
              <a:ext uri="{FF2B5EF4-FFF2-40B4-BE49-F238E27FC236}">
                <a16:creationId xmlns:a16="http://schemas.microsoft.com/office/drawing/2014/main" id="{7D0659F6-0853-468D-B1B2-44FDBE98B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951" y="4466372"/>
            <a:ext cx="9150948" cy="2390128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3" y="4466372"/>
            <a:ext cx="3061002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7ACDD7-882D-4B81-A213-84C82B96B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476" y="4486258"/>
            <a:ext cx="9145912" cy="1968154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625ED14-F0D2-4FCA-87F3-4E3D2A03D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4671871" y="2834156"/>
            <a:ext cx="3118759" cy="3479948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845677" y="5764694"/>
            <a:ext cx="7449518" cy="4366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spcBef>
                <a:spcPts val="1000"/>
              </a:spcBef>
            </a:pPr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Setting up an Action Group and Notifications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352095" y="4625298"/>
            <a:ext cx="1943100" cy="16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/>
              <a:t>This screenshot shows the “VM-Status-Change” action group on the </a:t>
            </a:r>
            <a:r>
              <a:rPr lang="en-US" sz="1600" i="1" dirty="0"/>
              <a:t>Manage actions </a:t>
            </a:r>
            <a:r>
              <a:rPr lang="en-US" sz="1600" dirty="0"/>
              <a:t>page. </a:t>
            </a:r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15964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28650" y="4669978"/>
            <a:ext cx="3293268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500">
                <a:solidFill>
                  <a:schemeClr val="bg1"/>
                </a:solidFill>
              </a:rPr>
              <a:t>Setting up Alert Rules</a:t>
            </a:r>
          </a:p>
        </p:txBody>
      </p:sp>
      <p:pic>
        <p:nvPicPr>
          <p:cNvPr id="4" name="Content Placeholder 3" descr="A screenshot of a computer">
            <a:extLst>
              <a:ext uri="{FF2B5EF4-FFF2-40B4-BE49-F238E27FC236}">
                <a16:creationId xmlns:a16="http://schemas.microsoft.com/office/drawing/2014/main" id="{8E2A1F66-BAB6-D2E1-B3E2-ABC42EB0C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 r="25442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248150" y="4669978"/>
            <a:ext cx="4269581" cy="117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This screenshot shows the 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Alert rules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window showing the 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VM-Deallocate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en-US" sz="2100" i="1" dirty="0">
                <a:solidFill>
                  <a:schemeClr val="bg1">
                    <a:alpha val="80000"/>
                  </a:schemeClr>
                </a:solidFill>
              </a:rPr>
              <a:t>VM-Restart</a:t>
            </a:r>
            <a:r>
              <a:rPr lang="en-US" sz="2100" dirty="0">
                <a:solidFill>
                  <a:schemeClr val="bg1">
                    <a:alpha val="80000"/>
                  </a:schemeClr>
                </a:solidFill>
              </a:rPr>
              <a:t> rules. </a:t>
            </a:r>
          </a:p>
        </p:txBody>
      </p:sp>
    </p:spTree>
    <p:extLst>
      <p:ext uri="{BB962C8B-B14F-4D97-AF65-F5344CB8AC3E}">
        <p14:creationId xmlns:p14="http://schemas.microsoft.com/office/powerpoint/2010/main" val="2322136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 error&#10;&#10;Description automatically generated with low confidence">
            <a:extLst>
              <a:ext uri="{FF2B5EF4-FFF2-40B4-BE49-F238E27FC236}">
                <a16:creationId xmlns:a16="http://schemas.microsoft.com/office/drawing/2014/main" id="{F269EAFF-5769-69FE-5A83-23ADF5B04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640" y="457200"/>
            <a:ext cx="4208638" cy="5943600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795481" y="2061391"/>
            <a:ext cx="2323312" cy="15197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05840">
              <a:buNone/>
            </a:pPr>
            <a:r>
              <a:rPr lang="en-US" sz="176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76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‘VM-Restart’ was activated </a:t>
            </a:r>
            <a:r>
              <a:rPr lang="en-US" sz="176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 message with the date and time of the alert.</a:t>
            </a:r>
            <a:endParaRPr lang="en-US" sz="1600" u="sng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754721" y="710493"/>
            <a:ext cx="2364071" cy="1266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05840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080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Testing Alerts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866386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9CEFFE2-0F1B-AC16-A1B3-FCE773621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56" y="457200"/>
            <a:ext cx="4028097" cy="5943600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1123543" y="2254190"/>
            <a:ext cx="2131579" cy="18591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23544">
              <a:buNone/>
            </a:pPr>
            <a:r>
              <a:rPr lang="en-US" sz="16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616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‘VM-Deallocate’ was activated </a:t>
            </a:r>
            <a:r>
              <a:rPr lang="en-US" sz="16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email message with the date and time of the alert.</a:t>
            </a:r>
            <a:endParaRPr lang="en-US" sz="1600" u="sng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1086147" y="859849"/>
            <a:ext cx="2168975" cy="1161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23544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28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Testing Alerts cont’d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235420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00CB54-AC5C-4129-12DA-DAA65F268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38" y="637762"/>
            <a:ext cx="7416372" cy="900131"/>
          </a:xfrm>
        </p:spPr>
        <p:txBody>
          <a:bodyPr anchor="t">
            <a:normAutofit/>
          </a:bodyPr>
          <a:lstStyle/>
          <a:p>
            <a:pPr algn="l"/>
            <a:r>
              <a:rPr lang="en-US" sz="3500" dirty="0">
                <a:solidFill>
                  <a:schemeClr val="bg1"/>
                </a:solidFill>
              </a:rPr>
              <a:t>Challenges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43E62-85F9-D711-56F5-AC542E301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61" y="2217343"/>
            <a:ext cx="7410669" cy="3959619"/>
          </a:xfrm>
        </p:spPr>
        <p:txBody>
          <a:bodyPr>
            <a:normAutofit/>
          </a:bodyPr>
          <a:lstStyle/>
          <a:p>
            <a:r>
              <a:rPr lang="en-US" sz="2100" dirty="0"/>
              <a:t>I didn’t experience many problems and when encountering one it would be due to my commands being improperly submitted preventing the ubuntu to process the command.</a:t>
            </a:r>
          </a:p>
        </p:txBody>
      </p:sp>
    </p:spTree>
    <p:extLst>
      <p:ext uri="{BB962C8B-B14F-4D97-AF65-F5344CB8AC3E}">
        <p14:creationId xmlns:p14="http://schemas.microsoft.com/office/powerpoint/2010/main" val="1720468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3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04DA1FE-EBEF-4AF3-A3C6-067C78D4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630"/>
            <a:ext cx="914171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8B1B3E66-23F5-436C-A0C1-32A666D28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634"/>
            <a:ext cx="9141711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3C5374-BED6-CBA5-2D41-841E1F8635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l="18151" r="6849"/>
          <a:stretch/>
        </p:blipFill>
        <p:spPr>
          <a:xfrm>
            <a:off x="2286" y="14767"/>
            <a:ext cx="9144000" cy="685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EC230A-A12C-4339-92EE-F850809EC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1717" cy="6858000"/>
            <a:chOff x="0" y="0"/>
            <a:chExt cx="12188952" cy="685800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9266DA8-A1F2-4B9F-AD49-F0F4270B5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85EAE53-C456-4300-BEA6-3AF8CC0F5F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E0EBD-0F61-4DE9-9397-8E53620710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00BA56C-1B81-460E-96B4-6E0DDE6778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84DEAC-B1F0-4AAF-9532-1F93B473F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E9BF985-74AA-43F0-A812-F4CD338417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31C745-2F56-4B25-8616-92358DAFA0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D1786D-DB5E-5E82-C939-5C83C3B7C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281" y="666352"/>
            <a:ext cx="7918803" cy="303937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>
                <a:solidFill>
                  <a:schemeClr val="bg1"/>
                </a:solidFill>
              </a:rPr>
              <a:t>Module 2 Virtual Machine (VM) Instances</a:t>
            </a:r>
          </a:p>
        </p:txBody>
      </p:sp>
    </p:spTree>
    <p:extLst>
      <p:ext uri="{BB962C8B-B14F-4D97-AF65-F5344CB8AC3E}">
        <p14:creationId xmlns:p14="http://schemas.microsoft.com/office/powerpoint/2010/main" val="40655216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F11DA-5D97-CCA2-A8C6-0FF5EAEA5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39" y="637762"/>
            <a:ext cx="1643086" cy="5576770"/>
          </a:xfrm>
        </p:spPr>
        <p:txBody>
          <a:bodyPr anchor="t">
            <a:normAutofit/>
          </a:bodyPr>
          <a:lstStyle/>
          <a:p>
            <a:pPr algn="l"/>
            <a:r>
              <a:rPr lang="en-US" sz="3100" dirty="0">
                <a:solidFill>
                  <a:schemeClr val="bg1"/>
                </a:solidFill>
              </a:rPr>
              <a:t>Skills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1546E-4202-C9CB-33F7-DE65FD1E5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049" y="850052"/>
            <a:ext cx="4792967" cy="5326911"/>
          </a:xfrm>
        </p:spPr>
        <p:txBody>
          <a:bodyPr>
            <a:normAutofit/>
          </a:bodyPr>
          <a:lstStyle/>
          <a:p>
            <a:r>
              <a:rPr lang="en-US" sz="2100" dirty="0"/>
              <a:t>Creating a virtual machine</a:t>
            </a:r>
          </a:p>
          <a:p>
            <a:r>
              <a:rPr lang="en-US" sz="2100" dirty="0"/>
              <a:t>Cloud security</a:t>
            </a:r>
          </a:p>
          <a:p>
            <a:r>
              <a:rPr lang="en-US" sz="2100" dirty="0"/>
              <a:t>Monitoring performance </a:t>
            </a:r>
          </a:p>
          <a:p>
            <a:r>
              <a:rPr lang="en-US" sz="2100" dirty="0"/>
              <a:t>Microsoft Azure</a:t>
            </a:r>
          </a:p>
          <a:p>
            <a:r>
              <a:rPr lang="en-US" sz="2100" dirty="0"/>
              <a:t>Capacity planning </a:t>
            </a:r>
          </a:p>
          <a:p>
            <a:r>
              <a:rPr lang="en-US" sz="2100" dirty="0"/>
              <a:t>Troubleshooting </a:t>
            </a:r>
          </a:p>
          <a:p>
            <a:r>
              <a:rPr lang="en-US" sz="2100" dirty="0"/>
              <a:t>Writing codes </a:t>
            </a:r>
          </a:p>
          <a:p>
            <a:endParaRPr lang="en-US" sz="2100" dirty="0"/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996664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BB92E-D944-B18E-EBB6-A832A7DBE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638" y="637762"/>
            <a:ext cx="7416372" cy="900131"/>
          </a:xfrm>
        </p:spPr>
        <p:txBody>
          <a:bodyPr anchor="t">
            <a:normAutofit/>
          </a:bodyPr>
          <a:lstStyle/>
          <a:p>
            <a:pPr algn="l"/>
            <a:r>
              <a:rPr lang="en-US" sz="3500" dirty="0">
                <a:solidFill>
                  <a:schemeClr val="bg1"/>
                </a:solidFill>
              </a:rPr>
              <a:t>Conclusion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8AA32-772A-4ED6-A691-C99290B2C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661" y="2217343"/>
            <a:ext cx="7410669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/>
              <a:t>This course has given me an understanding due to the fact of the on hands project. This has allowed me to have the confidence in understanding how to create a virtual machine and its basic needs to run and function properly </a:t>
            </a:r>
          </a:p>
        </p:txBody>
      </p:sp>
    </p:spTree>
    <p:extLst>
      <p:ext uri="{BB962C8B-B14F-4D97-AF65-F5344CB8AC3E}">
        <p14:creationId xmlns:p14="http://schemas.microsoft.com/office/powerpoint/2010/main" val="3841445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2C4B-7389-AEAB-8B6F-2A7BAD61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CCBD3-5928-E558-E3A8-F4FA8BEF3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effectLst/>
              </a:rPr>
              <a:t>Cloud computing services: Microsoft Azure</a:t>
            </a:r>
            <a:r>
              <a:rPr lang="en-US" dirty="0">
                <a:effectLst/>
              </a:rPr>
              <a:t>. Cloud Computing Services | Microsoft Azure. (n.d.). </a:t>
            </a:r>
            <a:r>
              <a:rPr lang="en-US" dirty="0">
                <a:effectLst/>
                <a:hlinkClick r:id="rId2"/>
              </a:rPr>
              <a:t>https://azure.microsoft.com/en-us</a:t>
            </a:r>
            <a:endParaRPr lang="en-US" dirty="0"/>
          </a:p>
          <a:p>
            <a:r>
              <a:rPr lang="en-US" dirty="0"/>
              <a:t>Course project videos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147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480060" y="4777739"/>
            <a:ext cx="2564242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spcAft>
                <a:spcPts val="600"/>
              </a:spcAft>
            </a:pPr>
            <a:r>
              <a:rPr lang="en-US" sz="3600">
                <a:effectLst/>
              </a:rPr>
              <a:t>Deploying a VM in Azure</a:t>
            </a:r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A44E2304-9764-21BB-B599-4C814ACA0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"/>
          <a:stretch/>
        </p:blipFill>
        <p:spPr>
          <a:xfrm>
            <a:off x="20" y="10"/>
            <a:ext cx="9143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4529" y="5470492"/>
            <a:ext cx="1371600" cy="13716"/>
          </a:xfrm>
          <a:custGeom>
            <a:avLst/>
            <a:gdLst>
              <a:gd name="connsiteX0" fmla="*/ 0 w 1371600"/>
              <a:gd name="connsiteY0" fmla="*/ 0 h 13716"/>
              <a:gd name="connsiteX1" fmla="*/ 685800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  <a:gd name="connsiteX0" fmla="*/ 0 w 1371600"/>
              <a:gd name="connsiteY0" fmla="*/ 0 h 13716"/>
              <a:gd name="connsiteX1" fmla="*/ 644652 w 1371600"/>
              <a:gd name="connsiteY1" fmla="*/ 0 h 13716"/>
              <a:gd name="connsiteX2" fmla="*/ 1371600 w 1371600"/>
              <a:gd name="connsiteY2" fmla="*/ 0 h 13716"/>
              <a:gd name="connsiteX3" fmla="*/ 1371600 w 1371600"/>
              <a:gd name="connsiteY3" fmla="*/ 13716 h 13716"/>
              <a:gd name="connsiteX4" fmla="*/ 713232 w 1371600"/>
              <a:gd name="connsiteY4" fmla="*/ 13716 h 13716"/>
              <a:gd name="connsiteX5" fmla="*/ 0 w 1371600"/>
              <a:gd name="connsiteY5" fmla="*/ 13716 h 13716"/>
              <a:gd name="connsiteX6" fmla="*/ 0 w 1371600"/>
              <a:gd name="connsiteY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3716" fill="none" extrusionOk="0">
                <a:moveTo>
                  <a:pt x="0" y="0"/>
                </a:moveTo>
                <a:cubicBezTo>
                  <a:pt x="240249" y="32963"/>
                  <a:pt x="409296" y="-18450"/>
                  <a:pt x="685800" y="0"/>
                </a:cubicBezTo>
                <a:cubicBezTo>
                  <a:pt x="954142" y="211"/>
                  <a:pt x="1166785" y="22353"/>
                  <a:pt x="1371600" y="0"/>
                </a:cubicBezTo>
                <a:cubicBezTo>
                  <a:pt x="1370996" y="3142"/>
                  <a:pt x="1371820" y="8880"/>
                  <a:pt x="1371600" y="13716"/>
                </a:cubicBezTo>
                <a:cubicBezTo>
                  <a:pt x="1106837" y="28424"/>
                  <a:pt x="1032834" y="20364"/>
                  <a:pt x="713232" y="13716"/>
                </a:cubicBezTo>
                <a:cubicBezTo>
                  <a:pt x="399250" y="-7822"/>
                  <a:pt x="277176" y="48782"/>
                  <a:pt x="0" y="13716"/>
                </a:cubicBezTo>
                <a:cubicBezTo>
                  <a:pt x="310" y="7052"/>
                  <a:pt x="119" y="6101"/>
                  <a:pt x="0" y="0"/>
                </a:cubicBezTo>
                <a:close/>
              </a:path>
              <a:path w="1371600" h="13716" stroke="0" extrusionOk="0">
                <a:moveTo>
                  <a:pt x="0" y="0"/>
                </a:moveTo>
                <a:cubicBezTo>
                  <a:pt x="168171" y="-27104"/>
                  <a:pt x="522270" y="7661"/>
                  <a:pt x="644652" y="0"/>
                </a:cubicBezTo>
                <a:cubicBezTo>
                  <a:pt x="812772" y="-55512"/>
                  <a:pt x="1098507" y="70876"/>
                  <a:pt x="1371600" y="0"/>
                </a:cubicBezTo>
                <a:cubicBezTo>
                  <a:pt x="1372276" y="6444"/>
                  <a:pt x="1371882" y="10524"/>
                  <a:pt x="1371600" y="13716"/>
                </a:cubicBezTo>
                <a:cubicBezTo>
                  <a:pt x="1195700" y="-500"/>
                  <a:pt x="896159" y="12360"/>
                  <a:pt x="713232" y="13716"/>
                </a:cubicBezTo>
                <a:cubicBezTo>
                  <a:pt x="556279" y="-18909"/>
                  <a:pt x="248593" y="33389"/>
                  <a:pt x="0" y="13716"/>
                </a:cubicBezTo>
                <a:cubicBezTo>
                  <a:pt x="708" y="8775"/>
                  <a:pt x="205" y="3193"/>
                  <a:pt x="0" y="0"/>
                </a:cubicBezTo>
                <a:close/>
              </a:path>
              <a:path w="1371600" h="13716" fill="none" stroke="0" extrusionOk="0">
                <a:moveTo>
                  <a:pt x="0" y="0"/>
                </a:moveTo>
                <a:cubicBezTo>
                  <a:pt x="244262" y="19623"/>
                  <a:pt x="384306" y="-36563"/>
                  <a:pt x="685800" y="0"/>
                </a:cubicBezTo>
                <a:cubicBezTo>
                  <a:pt x="948860" y="14963"/>
                  <a:pt x="1224146" y="-8100"/>
                  <a:pt x="1371600" y="0"/>
                </a:cubicBezTo>
                <a:cubicBezTo>
                  <a:pt x="1371106" y="3035"/>
                  <a:pt x="1371590" y="7528"/>
                  <a:pt x="1371600" y="13716"/>
                </a:cubicBezTo>
                <a:cubicBezTo>
                  <a:pt x="1096935" y="20595"/>
                  <a:pt x="1028598" y="23761"/>
                  <a:pt x="713232" y="13716"/>
                </a:cubicBezTo>
                <a:cubicBezTo>
                  <a:pt x="397901" y="-1585"/>
                  <a:pt x="274098" y="18066"/>
                  <a:pt x="0" y="13716"/>
                </a:cubicBezTo>
                <a:cubicBezTo>
                  <a:pt x="190" y="7214"/>
                  <a:pt x="-13" y="597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custGeom>
                    <a:avLst/>
                    <a:gdLst>
                      <a:gd name="connsiteX0" fmla="*/ 0 w 1371600"/>
                      <a:gd name="connsiteY0" fmla="*/ 0 h 13716"/>
                      <a:gd name="connsiteX1" fmla="*/ 685800 w 1371600"/>
                      <a:gd name="connsiteY1" fmla="*/ 0 h 13716"/>
                      <a:gd name="connsiteX2" fmla="*/ 1371600 w 1371600"/>
                      <a:gd name="connsiteY2" fmla="*/ 0 h 13716"/>
                      <a:gd name="connsiteX3" fmla="*/ 1371600 w 1371600"/>
                      <a:gd name="connsiteY3" fmla="*/ 13716 h 13716"/>
                      <a:gd name="connsiteX4" fmla="*/ 713232 w 1371600"/>
                      <a:gd name="connsiteY4" fmla="*/ 13716 h 13716"/>
                      <a:gd name="connsiteX5" fmla="*/ 0 w 1371600"/>
                      <a:gd name="connsiteY5" fmla="*/ 13716 h 13716"/>
                      <a:gd name="connsiteX6" fmla="*/ 0 w 1371600"/>
                      <a:gd name="connsiteY6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371600" h="13716" fill="none" extrusionOk="0">
                        <a:moveTo>
                          <a:pt x="0" y="0"/>
                        </a:moveTo>
                        <a:cubicBezTo>
                          <a:pt x="247303" y="31625"/>
                          <a:pt x="422310" y="-25629"/>
                          <a:pt x="685800" y="0"/>
                        </a:cubicBezTo>
                        <a:cubicBezTo>
                          <a:pt x="949290" y="25629"/>
                          <a:pt x="1192357" y="6696"/>
                          <a:pt x="1371600" y="0"/>
                        </a:cubicBezTo>
                        <a:cubicBezTo>
                          <a:pt x="1371127" y="2892"/>
                          <a:pt x="1371229" y="8681"/>
                          <a:pt x="1371600" y="13716"/>
                        </a:cubicBezTo>
                        <a:cubicBezTo>
                          <a:pt x="1107995" y="21892"/>
                          <a:pt x="1033361" y="28370"/>
                          <a:pt x="713232" y="13716"/>
                        </a:cubicBezTo>
                        <a:cubicBezTo>
                          <a:pt x="393103" y="-938"/>
                          <a:pt x="289343" y="38649"/>
                          <a:pt x="0" y="13716"/>
                        </a:cubicBezTo>
                        <a:cubicBezTo>
                          <a:pt x="227" y="7219"/>
                          <a:pt x="197" y="5990"/>
                          <a:pt x="0" y="0"/>
                        </a:cubicBezTo>
                        <a:close/>
                      </a:path>
                      <a:path w="1371600" h="13716" stroke="0" extrusionOk="0">
                        <a:moveTo>
                          <a:pt x="0" y="0"/>
                        </a:moveTo>
                        <a:cubicBezTo>
                          <a:pt x="170249" y="-24099"/>
                          <a:pt x="504634" y="14338"/>
                          <a:pt x="644652" y="0"/>
                        </a:cubicBezTo>
                        <a:cubicBezTo>
                          <a:pt x="784670" y="-14338"/>
                          <a:pt x="1087773" y="8679"/>
                          <a:pt x="1371600" y="0"/>
                        </a:cubicBezTo>
                        <a:cubicBezTo>
                          <a:pt x="1372228" y="6235"/>
                          <a:pt x="1371259" y="10206"/>
                          <a:pt x="1371600" y="13716"/>
                        </a:cubicBezTo>
                        <a:cubicBezTo>
                          <a:pt x="1176823" y="-5981"/>
                          <a:pt x="900830" y="5417"/>
                          <a:pt x="713232" y="13716"/>
                        </a:cubicBezTo>
                        <a:cubicBezTo>
                          <a:pt x="525634" y="22015"/>
                          <a:pt x="282837" y="1152"/>
                          <a:pt x="0" y="13716"/>
                        </a:cubicBezTo>
                        <a:cubicBezTo>
                          <a:pt x="596" y="8712"/>
                          <a:pt x="320" y="34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3490720" y="4777739"/>
            <a:ext cx="5173220" cy="1399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900" dirty="0"/>
              <a:t>This screenshot shows the </a:t>
            </a:r>
            <a:r>
              <a:rPr lang="en-US" sz="1900" i="1" dirty="0"/>
              <a:t>NETW211VM</a:t>
            </a:r>
            <a:r>
              <a:rPr lang="en-US" sz="1900" dirty="0"/>
              <a:t> page with information such as the resource group name, subscription, public IP address, etc. </a:t>
            </a:r>
          </a:p>
        </p:txBody>
      </p:sp>
    </p:spTree>
    <p:extLst>
      <p:ext uri="{BB962C8B-B14F-4D97-AF65-F5344CB8AC3E}">
        <p14:creationId xmlns:p14="http://schemas.microsoft.com/office/powerpoint/2010/main" val="3783670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403E69C2-4EEB-103A-2F7A-FDE6BF33A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141" y="1238363"/>
            <a:ext cx="6500959" cy="4567578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567454" y="2399383"/>
            <a:ext cx="1946135" cy="224554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96112">
              <a:buNone/>
            </a:pP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568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PROPERTIES for NETW211VM </a:t>
            </a:r>
            <a:r>
              <a:rPr lang="en-US" sz="1568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page, with the computer name, operating system version, hardware information, etc. 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052059"/>
            <a:ext cx="2095837" cy="1122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6112">
              <a:spcAft>
                <a:spcPts val="600"/>
              </a:spcAft>
            </a:pPr>
            <a:r>
              <a:rPr lang="en-US" sz="2744" kern="1200">
                <a:solidFill>
                  <a:schemeClr val="dk1"/>
                </a:solidFill>
                <a:latin typeface="+mj-lt"/>
                <a:ea typeface="+mj-ea"/>
                <a:cs typeface="+mj-cs"/>
              </a:rPr>
              <a:t>Connecting to the VM</a:t>
            </a:r>
            <a:endParaRPr lang="en-US" sz="28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34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FA5BBE2-A46B-E0DA-8BB1-6C2B61D6F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30" y="1654289"/>
            <a:ext cx="6419170" cy="3580978"/>
          </a:xfrm>
        </p:spPr>
      </p:pic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644979" y="2787082"/>
            <a:ext cx="1963511" cy="271870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5256">
              <a:buNone/>
            </a:pP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screenshot shows the </a:t>
            </a:r>
            <a:r>
              <a:rPr lang="en-US" sz="158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 groups 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page, with the </a:t>
            </a:r>
            <a:r>
              <a:rPr lang="en-US" sz="158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Subscription == all 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selection, but without the </a:t>
            </a:r>
            <a:r>
              <a:rPr lang="en-US" sz="1584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NETW211-XX (Your Initials) </a:t>
            </a:r>
            <a:r>
              <a:rPr lang="en-US" sz="1584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resource group listed.</a:t>
            </a:r>
            <a:endParaRPr lang="en-US" sz="16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342900" y="1352210"/>
            <a:ext cx="2114550" cy="1132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05256">
              <a:spcAft>
                <a:spcPts val="600"/>
              </a:spcAft>
            </a:pPr>
            <a:r>
              <a:rPr lang="en-US" sz="2772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Deleting </a:t>
            </a:r>
          </a:p>
          <a:p>
            <a:pPr defTabSz="905256">
              <a:spcAft>
                <a:spcPts val="600"/>
              </a:spcAft>
            </a:pPr>
            <a:r>
              <a:rPr lang="en-US" sz="2772" kern="1200">
                <a:solidFill>
                  <a:schemeClr val="dk1"/>
                </a:solidFill>
                <a:latin typeface="+mn-lt"/>
                <a:ea typeface="+mn-ea"/>
                <a:cs typeface="+mn-cs"/>
              </a:rPr>
              <a:t>the VM</a:t>
            </a:r>
            <a:endParaRPr lang="en-US" sz="2800" kern="1200">
              <a:solidFill>
                <a:schemeClr val="dk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080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Electronic circuit board">
            <a:extLst>
              <a:ext uri="{FF2B5EF4-FFF2-40B4-BE49-F238E27FC236}">
                <a16:creationId xmlns:a16="http://schemas.microsoft.com/office/drawing/2014/main" id="{819544F6-2181-A84E-34AC-0AC1799DDB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22" r="-1" b="-1"/>
          <a:stretch/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3739" y="0"/>
            <a:ext cx="6360260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86450" y="1122363"/>
            <a:ext cx="3017520" cy="320413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/>
              <a:t>NETW211 Course Project</a:t>
            </a:r>
            <a:br>
              <a:rPr lang="en-US" sz="3600"/>
            </a:br>
            <a:br>
              <a:rPr lang="en-US" sz="3600"/>
            </a:br>
            <a:r>
              <a:rPr lang="en-US" sz="3600"/>
              <a:t>Module 3 Azure VNet and Subnets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796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8736" y="4546920"/>
            <a:ext cx="30175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Many question marks on black background">
            <a:extLst>
              <a:ext uri="{FF2B5EF4-FFF2-40B4-BE49-F238E27FC236}">
                <a16:creationId xmlns:a16="http://schemas.microsoft.com/office/drawing/2014/main" id="{84089641-795C-C0C9-8EF1-40E1C530C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18666" r="2" b="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8EC6425-D2AA-4ED7-8955-375BF90E2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35" y="728906"/>
            <a:ext cx="7344354" cy="20570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en-US" sz="4400" b="0">
                <a:solidFill>
                  <a:srgbClr val="FFFFFF"/>
                </a:solidFill>
                <a:effectLst/>
              </a:rPr>
              <a:t>Creating a VNet with Two Subnets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22B73B-8888-45A2-85B6-7AB09F8DE173}"/>
              </a:ext>
            </a:extLst>
          </p:cNvPr>
          <p:cNvSpPr txBox="1">
            <a:spLocks/>
          </p:cNvSpPr>
          <p:nvPr/>
        </p:nvSpPr>
        <p:spPr>
          <a:xfrm>
            <a:off x="898635" y="2957665"/>
            <a:ext cx="7344354" cy="3171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1. With a /24 network prefix, how many </a:t>
            </a:r>
            <a:r>
              <a:rPr lang="en-US" sz="1100" b="1">
                <a:solidFill>
                  <a:srgbClr val="FFFFFF"/>
                </a:solidFill>
              </a:rPr>
              <a:t>usable</a:t>
            </a:r>
            <a:r>
              <a:rPr lang="en-US" sz="1100">
                <a:solidFill>
                  <a:srgbClr val="FFFFFF"/>
                </a:solidFill>
              </a:rPr>
              <a:t> IPv4 host addresses are there? [hint: you learned this in NETW191]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Answer here: 254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 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2. Given the answer above, why is the number of available IP addresses for Subnet0 (10.0.0.0/24) or Subnet1 (10.0.1.0/24) shown as 251? [hint: where did the missing addresses go?]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Answer here: Azure reserves IP address for its own use.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References (here are two examples to get your research started):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1. IP Subnet Calculator, </a:t>
            </a:r>
            <a:r>
              <a:rPr lang="en-US" sz="1100">
                <a:solidFill>
                  <a:srgbClr val="FFFFFF"/>
                </a:solidFill>
                <a:hlinkClick r:id="rId3"/>
              </a:rPr>
              <a:t>https://www.calculator.net/ip-subnet-calculator.html</a:t>
            </a:r>
            <a:endParaRPr lang="en-US" sz="11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2. Azure Virtual Network frequently asked questions, </a:t>
            </a:r>
            <a:r>
              <a:rPr lang="en-US" sz="1100">
                <a:solidFill>
                  <a:srgbClr val="FFFFFF"/>
                </a:solidFill>
                <a:hlinkClick r:id="rId4"/>
              </a:rPr>
              <a:t>https://docs.microsoft.com/en-us/azure/virtual-network/virtual-networks-faq</a:t>
            </a:r>
            <a:endParaRPr lang="en-US" sz="110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</a:rPr>
              <a:t>3.</a:t>
            </a:r>
            <a:r>
              <a:rPr lang="en-US" sz="1100">
                <a:solidFill>
                  <a:srgbClr val="FFFFFF"/>
                </a:solidFill>
                <a:effectLst/>
              </a:rPr>
              <a:t> Caseres, M. (2021, May 18). </a:t>
            </a:r>
            <a:r>
              <a:rPr lang="en-US" sz="1100" i="1">
                <a:solidFill>
                  <a:srgbClr val="FFFFFF"/>
                </a:solidFill>
                <a:effectLst/>
              </a:rPr>
              <a:t>VPC Basics for AWS Solutions Architect associate exam</a:t>
            </a:r>
            <a:r>
              <a:rPr lang="en-US" sz="1100">
                <a:solidFill>
                  <a:srgbClr val="FFFFFF"/>
                </a:solidFill>
                <a:effectLst/>
              </a:rPr>
              <a:t>. Medium. </a:t>
            </a:r>
            <a:r>
              <a:rPr lang="en-US" sz="1100">
                <a:solidFill>
                  <a:srgbClr val="FFFFFF"/>
                </a:solidFill>
                <a:effectLst/>
                <a:hlinkClick r:id="rId5"/>
              </a:rPr>
              <a:t>https://aws.plainenglish.io/vpc-basics-for-aws-solutions-architect-associate-exam-273dd3491e4</a:t>
            </a:r>
            <a:endParaRPr lang="en-US" sz="1100">
              <a:solidFill>
                <a:srgbClr val="FFFFFF"/>
              </a:solidFill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100">
                <a:solidFill>
                  <a:srgbClr val="FFFFFF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318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AD41DB-DF9F-49BC-85AE-6AB1840A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570DED-E942-4274-A5C5-61D0403EDC64}"/>
              </a:ext>
            </a:extLst>
          </p:cNvPr>
          <p:cNvSpPr txBox="1">
            <a:spLocks/>
          </p:cNvSpPr>
          <p:nvPr/>
        </p:nvSpPr>
        <p:spPr>
          <a:xfrm>
            <a:off x="628650" y="4669978"/>
            <a:ext cx="3293268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lnSpc>
                <a:spcPct val="90000"/>
              </a:lnSpc>
              <a:spcAft>
                <a:spcPts val="600"/>
              </a:spcAft>
            </a:pPr>
            <a:r>
              <a:rPr lang="en-US" sz="3500" b="0">
                <a:solidFill>
                  <a:schemeClr val="bg1"/>
                </a:solidFill>
                <a:effectLst/>
              </a:rPr>
              <a:t>Deploying VMs into Subnets</a:t>
            </a:r>
          </a:p>
        </p:txBody>
      </p:sp>
      <p:pic>
        <p:nvPicPr>
          <p:cNvPr id="4" name="Content Placeholder 3" descr="A screenshot of a computer">
            <a:extLst>
              <a:ext uri="{FF2B5EF4-FFF2-40B4-BE49-F238E27FC236}">
                <a16:creationId xmlns:a16="http://schemas.microsoft.com/office/drawing/2014/main" id="{6323A489-6CA6-A3B9-AC09-27C2711E6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9"/>
          <a:stretch/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ADDAB32-E602-42AB-85E5-81A683738955}"/>
              </a:ext>
            </a:extLst>
          </p:cNvPr>
          <p:cNvSpPr txBox="1">
            <a:spLocks/>
          </p:cNvSpPr>
          <p:nvPr/>
        </p:nvSpPr>
        <p:spPr>
          <a:xfrm>
            <a:off x="4248150" y="4669978"/>
            <a:ext cx="4269581" cy="117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28600">
              <a:lnSpc>
                <a:spcPct val="90000"/>
              </a:lnSpc>
            </a:pP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This screenshot shows the </a:t>
            </a:r>
            <a:r>
              <a:rPr lang="en-US" sz="1900" i="1" dirty="0">
                <a:solidFill>
                  <a:schemeClr val="bg1">
                    <a:alpha val="80000"/>
                  </a:schemeClr>
                </a:solidFill>
              </a:rPr>
              <a:t>Properties</a:t>
            </a: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 section of the </a:t>
            </a:r>
            <a:r>
              <a:rPr lang="en-US" sz="1900" b="1" i="1" dirty="0">
                <a:solidFill>
                  <a:schemeClr val="bg1">
                    <a:alpha val="80000"/>
                  </a:schemeClr>
                </a:solidFill>
              </a:rPr>
              <a:t>Subnet0</a:t>
            </a:r>
            <a:r>
              <a:rPr lang="en-US" sz="1900" i="1" dirty="0">
                <a:solidFill>
                  <a:schemeClr val="bg1">
                    <a:alpha val="80000"/>
                  </a:schemeClr>
                </a:solidFill>
              </a:rPr>
              <a:t>-</a:t>
            </a:r>
            <a:r>
              <a:rPr lang="en-US" sz="1900" b="1" i="1" dirty="0">
                <a:solidFill>
                  <a:schemeClr val="bg1">
                    <a:alpha val="80000"/>
                  </a:schemeClr>
                </a:solidFill>
              </a:rPr>
              <a:t>VM</a:t>
            </a:r>
            <a:r>
              <a:rPr lang="en-US" sz="1900" dirty="0">
                <a:solidFill>
                  <a:schemeClr val="bg1">
                    <a:alpha val="80000"/>
                  </a:schemeClr>
                </a:solidFill>
              </a:rPr>
              <a:t> page, showing the networking and size information of the VM.</a:t>
            </a:r>
          </a:p>
        </p:txBody>
      </p:sp>
    </p:spTree>
    <p:extLst>
      <p:ext uri="{BB962C8B-B14F-4D97-AF65-F5344CB8AC3E}">
        <p14:creationId xmlns:p14="http://schemas.microsoft.com/office/powerpoint/2010/main" val="1998839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FF29DAF2B2474CAA0976D75413A80B" ma:contentTypeVersion="20" ma:contentTypeDescription="Create a new document." ma:contentTypeScope="" ma:versionID="f1a4acc4b85180fe6975a37171a89f22">
  <xsd:schema xmlns:xsd="http://www.w3.org/2001/XMLSchema" xmlns:xs="http://www.w3.org/2001/XMLSchema" xmlns:p="http://schemas.microsoft.com/office/2006/metadata/properties" xmlns:ns1="http://schemas.microsoft.com/sharepoint/v3" xmlns:ns3="f681fcbd-d5a2-4336-a092-82e7af704741" xmlns:ns4="c9140fa4-d231-4bf2-8e30-bda3cfa5fa06" targetNamespace="http://schemas.microsoft.com/office/2006/metadata/properties" ma:root="true" ma:fieldsID="d88427010be71365af5c7bdb809d71bb" ns1:_="" ns3:_="" ns4:_="">
    <xsd:import namespace="http://schemas.microsoft.com/sharepoint/v3"/>
    <xsd:import namespace="f681fcbd-d5a2-4336-a092-82e7af704741"/>
    <xsd:import namespace="c9140fa4-d231-4bf2-8e30-bda3cfa5fa06"/>
    <xsd:element name="properties">
      <xsd:complexType>
        <xsd:sequence>
          <xsd:element name="documentManagement">
            <xsd:complexType>
              <xsd:all>
                <xsd:element ref="ns3:MigrationWizId" minOccurs="0"/>
                <xsd:element ref="ns3:MigrationWizIdPermissions" minOccurs="0"/>
                <xsd:element ref="ns3:MigrationWizIdPermissionLevels" minOccurs="0"/>
                <xsd:element ref="ns3:MigrationWizIdDocumentLibraryPermissions" minOccurs="0"/>
                <xsd:element ref="ns3:MigrationWizIdSecurityGroup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1fcbd-d5a2-4336-a092-82e7af704741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140fa4-d231-4bf2-8e30-bda3cfa5fa0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Permissions xmlns="f681fcbd-d5a2-4336-a092-82e7af704741" xsi:nil="true"/>
    <_ip_UnifiedCompliancePolicyUIAction xmlns="http://schemas.microsoft.com/sharepoint/v3" xsi:nil="true"/>
    <MigrationWizIdDocumentLibraryPermissions xmlns="f681fcbd-d5a2-4336-a092-82e7af704741" xsi:nil="true"/>
    <MigrationWizIdPermissionLevels xmlns="f681fcbd-d5a2-4336-a092-82e7af704741" xsi:nil="true"/>
    <MigrationWizId xmlns="f681fcbd-d5a2-4336-a092-82e7af704741" xsi:nil="true"/>
    <_ip_UnifiedCompliancePolicyProperties xmlns="http://schemas.microsoft.com/sharepoint/v3" xsi:nil="true"/>
    <MigrationWizIdSecurityGroups xmlns="f681fcbd-d5a2-4336-a092-82e7af70474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FF5398-F9C9-4A5E-AE18-04C416504F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81fcbd-d5a2-4336-a092-82e7af704741"/>
    <ds:schemaRef ds:uri="c9140fa4-d231-4bf2-8e30-bda3cfa5fa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0F228F-2AD3-482B-9076-385A3B6110DA}">
  <ds:schemaRefs>
    <ds:schemaRef ds:uri="f681fcbd-d5a2-4336-a092-82e7af704741"/>
    <ds:schemaRef ds:uri="http://schemas.microsoft.com/office/2006/documentManagement/types"/>
    <ds:schemaRef ds:uri="http://purl.org/dc/terms/"/>
    <ds:schemaRef ds:uri="http://purl.org/dc/dcmitype/"/>
    <ds:schemaRef ds:uri="http://schemas.microsoft.com/sharepoint/v3"/>
    <ds:schemaRef ds:uri="c9140fa4-d231-4bf2-8e30-bda3cfa5fa06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838E1ABF-8C61-49F0-9644-39D6B67CEE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1200</Words>
  <Application>Microsoft Office PowerPoint</Application>
  <PresentationFormat>On-screen Show (4:3)</PresentationFormat>
  <Paragraphs>92</Paragraphs>
  <Slides>32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 Theme</vt:lpstr>
      <vt:lpstr>NETW211 Course Project  By: Gabriel Sandoval</vt:lpstr>
      <vt:lpstr>Introduction</vt:lpstr>
      <vt:lpstr>Module 2 Virtual Machine (VM) Instances</vt:lpstr>
      <vt:lpstr>PowerPoint Presentation</vt:lpstr>
      <vt:lpstr>PowerPoint Presentation</vt:lpstr>
      <vt:lpstr>PowerPoint Presentation</vt:lpstr>
      <vt:lpstr>NETW211 Course Project  Module 3 Azure VNet and Subnets</vt:lpstr>
      <vt:lpstr>Creating a VNet with Two Subnets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NETW211 Course Project  Module 4 Azure VM Security</vt:lpstr>
      <vt:lpstr>PowerPoint Presentation</vt:lpstr>
      <vt:lpstr>PowerPoint Presentation</vt:lpstr>
      <vt:lpstr>PowerPoint Presentation</vt:lpstr>
      <vt:lpstr>PowerPoint Presentation</vt:lpstr>
      <vt:lpstr>NETW211 Course Project  Module 5 Cloud Storage</vt:lpstr>
      <vt:lpstr>PowerPoint Presentation</vt:lpstr>
      <vt:lpstr>Question</vt:lpstr>
      <vt:lpstr>PowerPoint Presentation</vt:lpstr>
      <vt:lpstr>PowerPoint Presentation</vt:lpstr>
      <vt:lpstr>NETW211 Course Project  Module 6 Cloud Monitoring</vt:lpstr>
      <vt:lpstr>PowerPoint Presentation</vt:lpstr>
      <vt:lpstr>PowerPoint Presentation</vt:lpstr>
      <vt:lpstr>PowerPoint Presentation</vt:lpstr>
      <vt:lpstr>PowerPoint Presentation</vt:lpstr>
      <vt:lpstr>Challenges</vt:lpstr>
      <vt:lpstr>Skills</vt:lpstr>
      <vt:lpstr>Conclusion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NETW190 Module 1 Visio Network Diagram</dc:title>
  <dc:creator>HP</dc:creator>
  <cp:lastModifiedBy>Sandoval, Gabriel</cp:lastModifiedBy>
  <cp:revision>98</cp:revision>
  <dcterms:created xsi:type="dcterms:W3CDTF">2019-04-16T16:54:41Z</dcterms:created>
  <dcterms:modified xsi:type="dcterms:W3CDTF">2023-06-26T04:03:21Z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0x01010007FF29DAF2B2474CAA0976D75413A80B</vt:lpwstr>
  </property>
</Properties>
</file>