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37"/>
  </p:notesMasterIdLst>
  <p:sldIdLst>
    <p:sldId id="261" r:id="rId2"/>
    <p:sldId id="257" r:id="rId3"/>
    <p:sldId id="263" r:id="rId4"/>
    <p:sldId id="264" r:id="rId5"/>
    <p:sldId id="265" r:id="rId6"/>
    <p:sldId id="266" r:id="rId7"/>
    <p:sldId id="267" r:id="rId8"/>
    <p:sldId id="268" r:id="rId9"/>
    <p:sldId id="269" r:id="rId10"/>
    <p:sldId id="270" r:id="rId11"/>
    <p:sldId id="271" r:id="rId12"/>
    <p:sldId id="272" r:id="rId13"/>
    <p:sldId id="274" r:id="rId14"/>
    <p:sldId id="275" r:id="rId15"/>
    <p:sldId id="276" r:id="rId16"/>
    <p:sldId id="277" r:id="rId17"/>
    <p:sldId id="278" r:id="rId18"/>
    <p:sldId id="279" r:id="rId19"/>
    <p:sldId id="280" r:id="rId20"/>
    <p:sldId id="282" r:id="rId21"/>
    <p:sldId id="283" r:id="rId22"/>
    <p:sldId id="284" r:id="rId23"/>
    <p:sldId id="285" r:id="rId24"/>
    <p:sldId id="286" r:id="rId25"/>
    <p:sldId id="287" r:id="rId26"/>
    <p:sldId id="288" r:id="rId27"/>
    <p:sldId id="289" r:id="rId28"/>
    <p:sldId id="290" r:id="rId29"/>
    <p:sldId id="291" r:id="rId30"/>
    <p:sldId id="293" r:id="rId31"/>
    <p:sldId id="294" r:id="rId32"/>
    <p:sldId id="295" r:id="rId33"/>
    <p:sldId id="296" r:id="rId34"/>
    <p:sldId id="259" r:id="rId35"/>
    <p:sldId id="26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6E3FF-7450-CB4A-B015-077E5EED4F08}" v="3" dt="2022-05-26T21:32:21.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43" autoAdjust="0"/>
    <p:restoredTop sz="94660"/>
  </p:normalViewPr>
  <p:slideViewPr>
    <p:cSldViewPr snapToGrid="0">
      <p:cViewPr varScale="1">
        <p:scale>
          <a:sx n="79" d="100"/>
          <a:sy n="79" d="100"/>
        </p:scale>
        <p:origin x="132" y="18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Hall Effect-</a:t>
            </a:r>
            <a:r>
              <a:rPr lang="en-US" baseline="0"/>
              <a:t> Gabriel Sandoval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Sheet1!$A$1:$A$63</c:f>
              <c:numCache>
                <c:formatCode>General</c:formatCode>
                <c:ptCount val="63"/>
                <c:pt idx="0">
                  <c:v>1</c:v>
                </c:pt>
                <c:pt idx="1">
                  <c:v>1</c:v>
                </c:pt>
                <c:pt idx="2">
                  <c:v>1</c:v>
                </c:pt>
                <c:pt idx="3">
                  <c:v>1</c:v>
                </c:pt>
                <c:pt idx="4">
                  <c:v>1</c:v>
                </c:pt>
                <c:pt idx="5">
                  <c:v>0</c:v>
                </c:pt>
                <c:pt idx="6">
                  <c:v>0</c:v>
                </c:pt>
                <c:pt idx="7">
                  <c:v>0</c:v>
                </c:pt>
                <c:pt idx="8">
                  <c:v>0</c:v>
                </c:pt>
                <c:pt idx="9">
                  <c:v>-1</c:v>
                </c:pt>
                <c:pt idx="10">
                  <c:v>-1</c:v>
                </c:pt>
                <c:pt idx="11">
                  <c:v>-1</c:v>
                </c:pt>
                <c:pt idx="12">
                  <c:v>-2</c:v>
                </c:pt>
                <c:pt idx="13">
                  <c:v>-2</c:v>
                </c:pt>
                <c:pt idx="14">
                  <c:v>-2</c:v>
                </c:pt>
                <c:pt idx="15">
                  <c:v>-3</c:v>
                </c:pt>
                <c:pt idx="16">
                  <c:v>-3</c:v>
                </c:pt>
                <c:pt idx="17">
                  <c:v>-3</c:v>
                </c:pt>
                <c:pt idx="18">
                  <c:v>0</c:v>
                </c:pt>
                <c:pt idx="19">
                  <c:v>0</c:v>
                </c:pt>
                <c:pt idx="20">
                  <c:v>1</c:v>
                </c:pt>
                <c:pt idx="21">
                  <c:v>0</c:v>
                </c:pt>
                <c:pt idx="22">
                  <c:v>0</c:v>
                </c:pt>
                <c:pt idx="23">
                  <c:v>-1</c:v>
                </c:pt>
                <c:pt idx="24">
                  <c:v>-2</c:v>
                </c:pt>
                <c:pt idx="25">
                  <c:v>-3</c:v>
                </c:pt>
                <c:pt idx="26">
                  <c:v>-3</c:v>
                </c:pt>
                <c:pt idx="27">
                  <c:v>-4</c:v>
                </c:pt>
                <c:pt idx="28">
                  <c:v>-4</c:v>
                </c:pt>
                <c:pt idx="29">
                  <c:v>-4</c:v>
                </c:pt>
                <c:pt idx="30">
                  <c:v>0</c:v>
                </c:pt>
                <c:pt idx="31">
                  <c:v>0</c:v>
                </c:pt>
                <c:pt idx="32">
                  <c:v>0</c:v>
                </c:pt>
                <c:pt idx="33">
                  <c:v>0</c:v>
                </c:pt>
                <c:pt idx="34">
                  <c:v>0</c:v>
                </c:pt>
                <c:pt idx="35">
                  <c:v>-1</c:v>
                </c:pt>
                <c:pt idx="36">
                  <c:v>-3</c:v>
                </c:pt>
                <c:pt idx="37">
                  <c:v>-2</c:v>
                </c:pt>
                <c:pt idx="38">
                  <c:v>-3</c:v>
                </c:pt>
                <c:pt idx="39">
                  <c:v>-3</c:v>
                </c:pt>
                <c:pt idx="40">
                  <c:v>-4</c:v>
                </c:pt>
                <c:pt idx="41">
                  <c:v>-4</c:v>
                </c:pt>
                <c:pt idx="42">
                  <c:v>-4</c:v>
                </c:pt>
                <c:pt idx="43">
                  <c:v>-3</c:v>
                </c:pt>
                <c:pt idx="44">
                  <c:v>0</c:v>
                </c:pt>
                <c:pt idx="45">
                  <c:v>0</c:v>
                </c:pt>
                <c:pt idx="46">
                  <c:v>0</c:v>
                </c:pt>
                <c:pt idx="47">
                  <c:v>0</c:v>
                </c:pt>
                <c:pt idx="48">
                  <c:v>1</c:v>
                </c:pt>
                <c:pt idx="49">
                  <c:v>1</c:v>
                </c:pt>
                <c:pt idx="50">
                  <c:v>-1</c:v>
                </c:pt>
                <c:pt idx="51">
                  <c:v>0</c:v>
                </c:pt>
                <c:pt idx="52">
                  <c:v>-2</c:v>
                </c:pt>
                <c:pt idx="53">
                  <c:v>-2</c:v>
                </c:pt>
                <c:pt idx="54">
                  <c:v>-1</c:v>
                </c:pt>
                <c:pt idx="55">
                  <c:v>0</c:v>
                </c:pt>
                <c:pt idx="56">
                  <c:v>0</c:v>
                </c:pt>
                <c:pt idx="57">
                  <c:v>0</c:v>
                </c:pt>
                <c:pt idx="58">
                  <c:v>0</c:v>
                </c:pt>
                <c:pt idx="59">
                  <c:v>0</c:v>
                </c:pt>
                <c:pt idx="60">
                  <c:v>0</c:v>
                </c:pt>
                <c:pt idx="61">
                  <c:v>0</c:v>
                </c:pt>
                <c:pt idx="62">
                  <c:v>0</c:v>
                </c:pt>
              </c:numCache>
            </c:numRef>
          </c:val>
          <c:smooth val="0"/>
          <c:extLst>
            <c:ext xmlns:c16="http://schemas.microsoft.com/office/drawing/2014/chart" uri="{C3380CC4-5D6E-409C-BE32-E72D297353CC}">
              <c16:uniqueId val="{00000000-02D7-4489-9BFA-3705E26C345B}"/>
            </c:ext>
          </c:extLst>
        </c:ser>
        <c:dLbls>
          <c:showLegendKey val="0"/>
          <c:showVal val="0"/>
          <c:showCatName val="0"/>
          <c:showSerName val="0"/>
          <c:showPercent val="0"/>
          <c:showBubbleSize val="0"/>
        </c:dLbls>
        <c:marker val="1"/>
        <c:smooth val="0"/>
        <c:axId val="288717024"/>
        <c:axId val="288712224"/>
      </c:lineChart>
      <c:catAx>
        <c:axId val="2887170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712224"/>
        <c:crosses val="autoZero"/>
        <c:auto val="1"/>
        <c:lblAlgn val="ctr"/>
        <c:lblOffset val="100"/>
        <c:noMultiLvlLbl val="0"/>
      </c:catAx>
      <c:valAx>
        <c:axId val="288712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Hall Effec Measurements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71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2B43B-3587-4AD3-A366-35A4F1C70DC0}" type="datetimeFigureOut">
              <a:rPr lang="en-US" smtClean="0"/>
              <a:t>6/25/2023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CAEB8-7365-45ED-A904-D4B6A36C1EEE}" type="slidenum">
              <a:rPr lang="en-US" smtClean="0"/>
              <a:t>‹#›</a:t>
            </a:fld>
            <a:endParaRPr lang="en-US"/>
          </a:p>
        </p:txBody>
      </p:sp>
    </p:spTree>
    <p:extLst>
      <p:ext uri="{BB962C8B-B14F-4D97-AF65-F5344CB8AC3E}">
        <p14:creationId xmlns:p14="http://schemas.microsoft.com/office/powerpoint/2010/main" val="116623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B29F3E-A292-4CC7-BBCF-3F842FF7BCC3}"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
        <p:nvSpPr>
          <p:cNvPr id="8" name="TextBox 7">
            <a:extLst>
              <a:ext uri="{FF2B5EF4-FFF2-40B4-BE49-F238E27FC236}">
                <a16:creationId xmlns:a16="http://schemas.microsoft.com/office/drawing/2014/main" id="{020B2BF2-7210-FAFA-31DF-8BA3C5E00C2F}"/>
              </a:ext>
            </a:extLst>
          </p:cNvPr>
          <p:cNvSpPr txBox="1"/>
          <p:nvPr userDrawn="1"/>
        </p:nvSpPr>
        <p:spPr>
          <a:xfrm rot="20057357">
            <a:off x="1514313" y="3182524"/>
            <a:ext cx="9163374" cy="646331"/>
          </a:xfrm>
          <a:prstGeom prst="rect">
            <a:avLst/>
          </a:prstGeom>
          <a:noFill/>
        </p:spPr>
        <p:txBody>
          <a:bodyPr wrap="square" rtlCol="0">
            <a:spAutoFit/>
          </a:bodyPr>
          <a:lstStyle/>
          <a:p>
            <a:r>
              <a:rPr lang="en-US" sz="3600" dirty="0">
                <a:solidFill>
                  <a:schemeClr val="accent1">
                    <a:lumMod val="20000"/>
                    <a:lumOff val="80000"/>
                  </a:schemeClr>
                </a:solidFill>
              </a:rPr>
              <a:t>DeVry University R</a:t>
            </a:r>
            <a:r>
              <a:rPr lang="en-US" sz="3600" baseline="30000" dirty="0">
                <a:solidFill>
                  <a:schemeClr val="accent1">
                    <a:lumMod val="20000"/>
                    <a:lumOff val="80000"/>
                  </a:schemeClr>
                </a:solidFill>
              </a:rPr>
              <a:t>© </a:t>
            </a:r>
            <a:r>
              <a:rPr lang="en-US" sz="3600" baseline="0" dirty="0">
                <a:solidFill>
                  <a:schemeClr val="accent1">
                    <a:lumMod val="20000"/>
                    <a:lumOff val="80000"/>
                  </a:schemeClr>
                </a:solidFill>
              </a:rPr>
              <a:t> 2023.05 PHYS204</a:t>
            </a:r>
            <a:endParaRPr lang="en-US" sz="3600" baseline="30000" dirty="0">
              <a:solidFill>
                <a:schemeClr val="accent1">
                  <a:lumMod val="20000"/>
                  <a:lumOff val="80000"/>
                </a:schemeClr>
              </a:solidFill>
            </a:endParaRPr>
          </a:p>
        </p:txBody>
      </p:sp>
    </p:spTree>
    <p:extLst>
      <p:ext uri="{BB962C8B-B14F-4D97-AF65-F5344CB8AC3E}">
        <p14:creationId xmlns:p14="http://schemas.microsoft.com/office/powerpoint/2010/main" val="324158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00B958-4196-4AA4-9F31-63B57437EFB6}"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583488609"/>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00B958-4196-4AA4-9F31-63B57437EFB6}"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35766074"/>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00B958-4196-4AA4-9F31-63B57437EFB6}"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55741417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00B958-4196-4AA4-9F31-63B57437EFB6}"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6490770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00B958-4196-4AA4-9F31-63B57437EFB6}"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81199680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25A055-4848-47A7-AA24-C177DFD58D50}"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808902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1D54F9-983C-4273-9663-52140A3EFE44}"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223136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A8D82B-F647-449C-ABD1-E4D6C23A90EB}"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
        <p:nvSpPr>
          <p:cNvPr id="7" name="TextBox 6">
            <a:extLst>
              <a:ext uri="{FF2B5EF4-FFF2-40B4-BE49-F238E27FC236}">
                <a16:creationId xmlns:a16="http://schemas.microsoft.com/office/drawing/2014/main" id="{13D08E88-BC17-B06C-005F-C18671C20F61}"/>
              </a:ext>
            </a:extLst>
          </p:cNvPr>
          <p:cNvSpPr txBox="1"/>
          <p:nvPr userDrawn="1"/>
        </p:nvSpPr>
        <p:spPr>
          <a:xfrm rot="20057357">
            <a:off x="1514313" y="3182524"/>
            <a:ext cx="9163374" cy="646331"/>
          </a:xfrm>
          <a:prstGeom prst="rect">
            <a:avLst/>
          </a:prstGeom>
          <a:noFill/>
        </p:spPr>
        <p:txBody>
          <a:bodyPr wrap="square" rtlCol="0">
            <a:spAutoFit/>
          </a:bodyPr>
          <a:lstStyle/>
          <a:p>
            <a:r>
              <a:rPr lang="en-US" sz="3600" dirty="0">
                <a:solidFill>
                  <a:schemeClr val="accent1">
                    <a:lumMod val="20000"/>
                    <a:lumOff val="80000"/>
                  </a:schemeClr>
                </a:solidFill>
              </a:rPr>
              <a:t>DeVry University R</a:t>
            </a:r>
            <a:r>
              <a:rPr lang="en-US" sz="3600" baseline="30000" dirty="0">
                <a:solidFill>
                  <a:schemeClr val="accent1">
                    <a:lumMod val="20000"/>
                    <a:lumOff val="80000"/>
                  </a:schemeClr>
                </a:solidFill>
              </a:rPr>
              <a:t>© </a:t>
            </a:r>
            <a:r>
              <a:rPr lang="en-US" sz="3600" baseline="0" dirty="0">
                <a:solidFill>
                  <a:schemeClr val="accent1">
                    <a:lumMod val="20000"/>
                    <a:lumOff val="80000"/>
                  </a:schemeClr>
                </a:solidFill>
              </a:rPr>
              <a:t> 2023.05 PHYS204</a:t>
            </a:r>
            <a:endParaRPr lang="en-US" sz="3600" baseline="30000" dirty="0">
              <a:solidFill>
                <a:schemeClr val="accent1">
                  <a:lumMod val="20000"/>
                  <a:lumOff val="80000"/>
                </a:schemeClr>
              </a:solidFill>
            </a:endParaRPr>
          </a:p>
        </p:txBody>
      </p:sp>
    </p:spTree>
    <p:extLst>
      <p:ext uri="{BB962C8B-B14F-4D97-AF65-F5344CB8AC3E}">
        <p14:creationId xmlns:p14="http://schemas.microsoft.com/office/powerpoint/2010/main" val="36233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304C37-DFE9-420F-8DFC-CA94F88CE370}" type="datetime1">
              <a:rPr lang="en-US" smtClean="0"/>
              <a:t>6/25/2023</a:t>
            </a:fld>
            <a:endParaRPr lang="en-US"/>
          </a:p>
        </p:txBody>
      </p:sp>
      <p:sp>
        <p:nvSpPr>
          <p:cNvPr id="5" name="Footer Placeholder 4"/>
          <p:cNvSpPr>
            <a:spLocks noGrp="1"/>
          </p:cNvSpPr>
          <p:nvPr>
            <p:ph type="ftr" sz="quarter" idx="11"/>
          </p:nvPr>
        </p:nvSpPr>
        <p:spPr/>
        <p:txBody>
          <a:bodyPr/>
          <a:lstStyle/>
          <a:p>
            <a:r>
              <a:rPr lang="en-US"/>
              <a:t>PHYS204 2023.05</a:t>
            </a:r>
          </a:p>
        </p:txBody>
      </p:sp>
      <p:sp>
        <p:nvSpPr>
          <p:cNvPr id="6" name="Slide Number Placeholder 5"/>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755211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A47255-1329-4437-ACA0-F61B4C30A0F9}" type="datetime1">
              <a:rPr lang="en-US" smtClean="0"/>
              <a:t>6/25/2023</a:t>
            </a:fld>
            <a:endParaRPr lang="en-US"/>
          </a:p>
        </p:txBody>
      </p:sp>
      <p:sp>
        <p:nvSpPr>
          <p:cNvPr id="6" name="Footer Placeholder 5"/>
          <p:cNvSpPr>
            <a:spLocks noGrp="1"/>
          </p:cNvSpPr>
          <p:nvPr>
            <p:ph type="ftr" sz="quarter" idx="11"/>
          </p:nvPr>
        </p:nvSpPr>
        <p:spPr/>
        <p:txBody>
          <a:bodyPr/>
          <a:lstStyle/>
          <a:p>
            <a:r>
              <a:rPr lang="en-US"/>
              <a:t>PHYS204 2023.05</a:t>
            </a:r>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81972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0109B-9270-41E4-B7BE-5F7D1104CF9C}" type="datetime1">
              <a:rPr lang="en-US" smtClean="0"/>
              <a:t>6/25/2023</a:t>
            </a:fld>
            <a:endParaRPr lang="en-US"/>
          </a:p>
        </p:txBody>
      </p:sp>
      <p:sp>
        <p:nvSpPr>
          <p:cNvPr id="8" name="Footer Placeholder 7"/>
          <p:cNvSpPr>
            <a:spLocks noGrp="1"/>
          </p:cNvSpPr>
          <p:nvPr>
            <p:ph type="ftr" sz="quarter" idx="11"/>
          </p:nvPr>
        </p:nvSpPr>
        <p:spPr/>
        <p:txBody>
          <a:bodyPr/>
          <a:lstStyle/>
          <a:p>
            <a:r>
              <a:rPr lang="en-US"/>
              <a:t>PHYS204 2023.05</a:t>
            </a:r>
          </a:p>
        </p:txBody>
      </p:sp>
      <p:sp>
        <p:nvSpPr>
          <p:cNvPr id="9" name="Slide Number Placeholder 8"/>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37671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6A42B-DFE5-4A0C-BCA9-290C29B587C1}" type="datetime1">
              <a:rPr lang="en-US" smtClean="0"/>
              <a:t>6/25/2023</a:t>
            </a:fld>
            <a:endParaRPr lang="en-US"/>
          </a:p>
        </p:txBody>
      </p:sp>
      <p:sp>
        <p:nvSpPr>
          <p:cNvPr id="4" name="Footer Placeholder 3"/>
          <p:cNvSpPr>
            <a:spLocks noGrp="1"/>
          </p:cNvSpPr>
          <p:nvPr>
            <p:ph type="ftr" sz="quarter" idx="11"/>
          </p:nvPr>
        </p:nvSpPr>
        <p:spPr/>
        <p:txBody>
          <a:bodyPr/>
          <a:lstStyle/>
          <a:p>
            <a:r>
              <a:rPr lang="en-US"/>
              <a:t>PHYS204 2023.05</a:t>
            </a:r>
          </a:p>
        </p:txBody>
      </p:sp>
      <p:sp>
        <p:nvSpPr>
          <p:cNvPr id="5" name="Slide Number Placeholder 4"/>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15155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5C064-4412-48BC-9787-7702B9F1CE20}" type="datetime1">
              <a:rPr lang="en-US" smtClean="0"/>
              <a:t>6/25/2023</a:t>
            </a:fld>
            <a:endParaRPr lang="en-US"/>
          </a:p>
        </p:txBody>
      </p:sp>
      <p:sp>
        <p:nvSpPr>
          <p:cNvPr id="3" name="Footer Placeholder 2"/>
          <p:cNvSpPr>
            <a:spLocks noGrp="1"/>
          </p:cNvSpPr>
          <p:nvPr>
            <p:ph type="ftr" sz="quarter" idx="11"/>
          </p:nvPr>
        </p:nvSpPr>
        <p:spPr/>
        <p:txBody>
          <a:bodyPr/>
          <a:lstStyle/>
          <a:p>
            <a:r>
              <a:rPr lang="en-US"/>
              <a:t>PHYS204 2023.05</a:t>
            </a:r>
          </a:p>
        </p:txBody>
      </p:sp>
      <p:sp>
        <p:nvSpPr>
          <p:cNvPr id="4" name="Slide Number Placeholder 3"/>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792906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204D71-757B-4FE3-8BAF-AC8C50C8366A}" type="datetime1">
              <a:rPr lang="en-US" smtClean="0"/>
              <a:t>6/25/2023</a:t>
            </a:fld>
            <a:endParaRPr lang="en-US"/>
          </a:p>
        </p:txBody>
      </p:sp>
      <p:sp>
        <p:nvSpPr>
          <p:cNvPr id="6" name="Footer Placeholder 5"/>
          <p:cNvSpPr>
            <a:spLocks noGrp="1"/>
          </p:cNvSpPr>
          <p:nvPr>
            <p:ph type="ftr" sz="quarter" idx="11"/>
          </p:nvPr>
        </p:nvSpPr>
        <p:spPr/>
        <p:txBody>
          <a:bodyPr/>
          <a:lstStyle/>
          <a:p>
            <a:r>
              <a:rPr lang="en-US"/>
              <a:t>PHYS204 2023.05</a:t>
            </a:r>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735788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405E58-88CB-471B-81B4-8B54F20F5BC2}" type="datetime1">
              <a:rPr lang="en-US" smtClean="0"/>
              <a:t>6/25/2023</a:t>
            </a:fld>
            <a:endParaRPr lang="en-US"/>
          </a:p>
        </p:txBody>
      </p:sp>
      <p:sp>
        <p:nvSpPr>
          <p:cNvPr id="6" name="Footer Placeholder 5"/>
          <p:cNvSpPr>
            <a:spLocks noGrp="1"/>
          </p:cNvSpPr>
          <p:nvPr>
            <p:ph type="ftr" sz="quarter" idx="11"/>
          </p:nvPr>
        </p:nvSpPr>
        <p:spPr/>
        <p:txBody>
          <a:bodyPr/>
          <a:lstStyle/>
          <a:p>
            <a:r>
              <a:rPr lang="en-US"/>
              <a:t>PHYS204 2023.05</a:t>
            </a:r>
          </a:p>
        </p:txBody>
      </p:sp>
      <p:sp>
        <p:nvSpPr>
          <p:cNvPr id="7" name="Slide Number Placeholder 6"/>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81309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00B958-4196-4AA4-9F31-63B57437EFB6}" type="datetime1">
              <a:rPr lang="en-US" smtClean="0"/>
              <a:t>6/25/2023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PHYS204 2023.05</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CA0CAEE-55A8-4312-9570-158A20A69D04}" type="slidenum">
              <a:rPr lang="en-US" smtClean="0"/>
              <a:t>‹#›</a:t>
            </a:fld>
            <a:endParaRPr lang="en-US"/>
          </a:p>
        </p:txBody>
      </p:sp>
    </p:spTree>
    <p:extLst>
      <p:ext uri="{BB962C8B-B14F-4D97-AF65-F5344CB8AC3E}">
        <p14:creationId xmlns:p14="http://schemas.microsoft.com/office/powerpoint/2010/main" val="402261467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jp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7E1C5-2345-6D15-827D-D5C0DD1CF0E1}"/>
              </a:ext>
            </a:extLst>
          </p:cNvPr>
          <p:cNvSpPr>
            <a:spLocks noGrp="1"/>
          </p:cNvSpPr>
          <p:nvPr>
            <p:ph type="ctrTitle"/>
          </p:nvPr>
        </p:nvSpPr>
        <p:spPr/>
        <p:txBody>
          <a:bodyPr/>
          <a:lstStyle/>
          <a:p>
            <a:r>
              <a:rPr lang="en-US" dirty="0"/>
              <a:t>Gabriel Sandoval</a:t>
            </a:r>
          </a:p>
        </p:txBody>
      </p:sp>
      <p:sp>
        <p:nvSpPr>
          <p:cNvPr id="3" name="Subtitle 2">
            <a:extLst>
              <a:ext uri="{FF2B5EF4-FFF2-40B4-BE49-F238E27FC236}">
                <a16:creationId xmlns:a16="http://schemas.microsoft.com/office/drawing/2014/main" id="{6C0D30E2-0B28-DC7D-1336-A92216479D2B}"/>
              </a:ext>
            </a:extLst>
          </p:cNvPr>
          <p:cNvSpPr>
            <a:spLocks noGrp="1"/>
          </p:cNvSpPr>
          <p:nvPr>
            <p:ph type="subTitle" idx="1"/>
          </p:nvPr>
        </p:nvSpPr>
        <p:spPr/>
        <p:txBody>
          <a:bodyPr/>
          <a:lstStyle/>
          <a:p>
            <a:r>
              <a:rPr lang="en-US" dirty="0"/>
              <a:t>PHYS204 Final Course Project</a:t>
            </a:r>
          </a:p>
        </p:txBody>
      </p:sp>
      <p:sp>
        <p:nvSpPr>
          <p:cNvPr id="4" name="Footer Placeholder 3">
            <a:extLst>
              <a:ext uri="{FF2B5EF4-FFF2-40B4-BE49-F238E27FC236}">
                <a16:creationId xmlns:a16="http://schemas.microsoft.com/office/drawing/2014/main" id="{AF343303-172C-446E-AE67-B627B0ED37BC}"/>
              </a:ext>
            </a:extLst>
          </p:cNvPr>
          <p:cNvSpPr>
            <a:spLocks noGrp="1"/>
          </p:cNvSpPr>
          <p:nvPr>
            <p:ph type="ftr" sz="quarter" idx="11"/>
          </p:nvPr>
        </p:nvSpPr>
        <p:spPr/>
        <p:txBody>
          <a:bodyPr/>
          <a:lstStyle/>
          <a:p>
            <a:r>
              <a:rPr lang="en-US" dirty="0"/>
              <a:t>PHYS204 2023.05</a:t>
            </a:r>
          </a:p>
        </p:txBody>
      </p:sp>
    </p:spTree>
    <p:extLst>
      <p:ext uri="{BB962C8B-B14F-4D97-AF65-F5344CB8AC3E}">
        <p14:creationId xmlns:p14="http://schemas.microsoft.com/office/powerpoint/2010/main" val="234278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p:sp>
        <p:nvSpPr>
          <p:cNvPr id="3" name="Footer Placeholder 2">
            <a:extLst>
              <a:ext uri="{FF2B5EF4-FFF2-40B4-BE49-F238E27FC236}">
                <a16:creationId xmlns:a16="http://schemas.microsoft.com/office/drawing/2014/main" id="{E3B85E7C-8026-40F5-BF43-D1254221E037}"/>
              </a:ext>
            </a:extLst>
          </p:cNvPr>
          <p:cNvSpPr>
            <a:spLocks noGrp="1"/>
          </p:cNvSpPr>
          <p:nvPr>
            <p:ph type="ftr" sz="quarter" idx="11"/>
          </p:nvPr>
        </p:nvSpPr>
        <p:spPr/>
        <p:txBody>
          <a:bodyPr/>
          <a:lstStyle/>
          <a:p>
            <a:r>
              <a:rPr lang="en-US" dirty="0"/>
              <a:t>PHYS204 2023 May</a:t>
            </a:r>
          </a:p>
        </p:txBody>
      </p:sp>
      <p:graphicFrame>
        <p:nvGraphicFramePr>
          <p:cNvPr id="4" name="Table 3">
            <a:extLst>
              <a:ext uri="{FF2B5EF4-FFF2-40B4-BE49-F238E27FC236}">
                <a16:creationId xmlns:a16="http://schemas.microsoft.com/office/drawing/2014/main" id="{8B42A2B2-89AF-E53B-5E31-F89CCBB09576}"/>
              </a:ext>
            </a:extLst>
          </p:cNvPr>
          <p:cNvGraphicFramePr>
            <a:graphicFrameLocks noGrp="1"/>
          </p:cNvGraphicFramePr>
          <p:nvPr/>
        </p:nvGraphicFramePr>
        <p:xfrm>
          <a:off x="838200" y="1690688"/>
          <a:ext cx="10515599" cy="3173487"/>
        </p:xfrm>
        <a:graphic>
          <a:graphicData uri="http://schemas.openxmlformats.org/drawingml/2006/table">
            <a:tbl>
              <a:tblPr firstRow="1" firstCol="1" bandRow="1">
                <a:tableStyleId>{5C22544A-7EE6-4342-B048-85BDC9FD1C3A}</a:tableStyleId>
              </a:tblPr>
              <a:tblGrid>
                <a:gridCol w="1247497">
                  <a:extLst>
                    <a:ext uri="{9D8B030D-6E8A-4147-A177-3AD203B41FA5}">
                      <a16:colId xmlns:a16="http://schemas.microsoft.com/office/drawing/2014/main" val="818525281"/>
                    </a:ext>
                  </a:extLst>
                </a:gridCol>
                <a:gridCol w="1440821">
                  <a:extLst>
                    <a:ext uri="{9D8B030D-6E8A-4147-A177-3AD203B41FA5}">
                      <a16:colId xmlns:a16="http://schemas.microsoft.com/office/drawing/2014/main" val="2201992169"/>
                    </a:ext>
                  </a:extLst>
                </a:gridCol>
                <a:gridCol w="1827465">
                  <a:extLst>
                    <a:ext uri="{9D8B030D-6E8A-4147-A177-3AD203B41FA5}">
                      <a16:colId xmlns:a16="http://schemas.microsoft.com/office/drawing/2014/main" val="683240010"/>
                    </a:ext>
                  </a:extLst>
                </a:gridCol>
                <a:gridCol w="1928674">
                  <a:extLst>
                    <a:ext uri="{9D8B030D-6E8A-4147-A177-3AD203B41FA5}">
                      <a16:colId xmlns:a16="http://schemas.microsoft.com/office/drawing/2014/main" val="3177120389"/>
                    </a:ext>
                  </a:extLst>
                </a:gridCol>
                <a:gridCol w="1934361">
                  <a:extLst>
                    <a:ext uri="{9D8B030D-6E8A-4147-A177-3AD203B41FA5}">
                      <a16:colId xmlns:a16="http://schemas.microsoft.com/office/drawing/2014/main" val="317470660"/>
                    </a:ext>
                  </a:extLst>
                </a:gridCol>
                <a:gridCol w="2136781">
                  <a:extLst>
                    <a:ext uri="{9D8B030D-6E8A-4147-A177-3AD203B41FA5}">
                      <a16:colId xmlns:a16="http://schemas.microsoft.com/office/drawing/2014/main" val="345803455"/>
                    </a:ext>
                  </a:extLst>
                </a:gridCol>
              </a:tblGrid>
              <a:tr h="768427">
                <a:tc>
                  <a:txBody>
                    <a:bodyPr/>
                    <a:lstStyle/>
                    <a:p>
                      <a:pPr marL="0" marR="0">
                        <a:spcBef>
                          <a:spcPts val="0"/>
                        </a:spcBef>
                        <a:spcAft>
                          <a:spcPts val="0"/>
                        </a:spcAft>
                      </a:pPr>
                      <a:r>
                        <a:rPr lang="en-US" sz="1200" kern="100" dirty="0">
                          <a:effectLst/>
                        </a:rPr>
                        <a:t>Trial</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Ruler Distance (cm) </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Roundtrip Total Distance (m)</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Time from Serial Monitor (microseconds)</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Converted Roundtrip Time (s)</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Velocity = distance/time (m/s)</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2704037265"/>
                  </a:ext>
                </a:extLst>
              </a:tr>
              <a:tr h="481012">
                <a:tc>
                  <a:txBody>
                    <a:bodyPr/>
                    <a:lstStyle/>
                    <a:p>
                      <a:pPr marL="0" marR="0">
                        <a:spcBef>
                          <a:spcPts val="0"/>
                        </a:spcBef>
                        <a:spcAft>
                          <a:spcPts val="0"/>
                        </a:spcAft>
                      </a:pPr>
                      <a:r>
                        <a:rPr lang="en-US" sz="1200" kern="100" dirty="0">
                          <a:effectLst/>
                        </a:rPr>
                        <a:t>1</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15.24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0.305</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887</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lgn="ctr">
                        <a:spcBef>
                          <a:spcPts val="0"/>
                        </a:spcBef>
                        <a:spcAft>
                          <a:spcPts val="0"/>
                        </a:spcAft>
                      </a:pPr>
                      <a:r>
                        <a:rPr lang="en-US" sz="1200" kern="100" dirty="0">
                          <a:effectLst/>
                        </a:rPr>
                        <a:t>8.87e-4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343</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4092741451"/>
                  </a:ext>
                </a:extLst>
              </a:tr>
              <a:tr h="481012">
                <a:tc>
                  <a:txBody>
                    <a:bodyPr/>
                    <a:lstStyle/>
                    <a:p>
                      <a:pPr marL="0" marR="0">
                        <a:spcBef>
                          <a:spcPts val="0"/>
                        </a:spcBef>
                        <a:spcAft>
                          <a:spcPts val="0"/>
                        </a:spcAft>
                      </a:pPr>
                      <a:r>
                        <a:rPr lang="en-US" sz="1200" kern="100" dirty="0">
                          <a:effectLst/>
                        </a:rPr>
                        <a:t>2</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5.08</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0.102</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260</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lgn="ctr">
                        <a:spcBef>
                          <a:spcPts val="0"/>
                        </a:spcBef>
                        <a:spcAft>
                          <a:spcPts val="0"/>
                        </a:spcAft>
                      </a:pPr>
                      <a:r>
                        <a:rPr lang="en-US" sz="1200" kern="100" dirty="0">
                          <a:effectLst/>
                        </a:rPr>
                        <a:t>2.60e-4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392</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3128484317"/>
                  </a:ext>
                </a:extLst>
              </a:tr>
              <a:tr h="481012">
                <a:tc>
                  <a:txBody>
                    <a:bodyPr/>
                    <a:lstStyle/>
                    <a:p>
                      <a:pPr marL="0" marR="0">
                        <a:spcBef>
                          <a:spcPts val="0"/>
                        </a:spcBef>
                        <a:spcAft>
                          <a:spcPts val="0"/>
                        </a:spcAft>
                      </a:pPr>
                      <a:r>
                        <a:rPr lang="en-US" sz="1200" kern="100" dirty="0">
                          <a:effectLst/>
                        </a:rPr>
                        <a:t>3</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10.16</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0.203</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607</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lgn="ctr">
                        <a:spcBef>
                          <a:spcPts val="0"/>
                        </a:spcBef>
                        <a:spcAft>
                          <a:spcPts val="0"/>
                        </a:spcAft>
                      </a:pPr>
                      <a:r>
                        <a:rPr lang="en-US" sz="1200" kern="100" dirty="0">
                          <a:effectLst/>
                        </a:rPr>
                        <a:t>6.07e-4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334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571658022"/>
                  </a:ext>
                </a:extLst>
              </a:tr>
              <a:tr h="481012">
                <a:tc>
                  <a:txBody>
                    <a:bodyPr/>
                    <a:lstStyle/>
                    <a:p>
                      <a:pPr marL="0" marR="0">
                        <a:spcBef>
                          <a:spcPts val="0"/>
                        </a:spcBef>
                        <a:spcAft>
                          <a:spcPts val="0"/>
                        </a:spcAft>
                      </a:pPr>
                      <a:r>
                        <a:rPr lang="en-US" sz="1200" kern="100" dirty="0">
                          <a:effectLst/>
                        </a:rPr>
                        <a:t>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2.54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0.0554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53</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lgn="ctr">
                        <a:spcBef>
                          <a:spcPts val="0"/>
                        </a:spcBef>
                        <a:spcAft>
                          <a:spcPts val="0"/>
                        </a:spcAft>
                      </a:pPr>
                      <a:r>
                        <a:rPr lang="en-US" sz="1200" kern="100" dirty="0">
                          <a:effectLst/>
                        </a:rPr>
                        <a:t>5.3e-4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104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2821228808"/>
                  </a:ext>
                </a:extLst>
              </a:tr>
              <a:tr h="481012">
                <a:tc>
                  <a:txBody>
                    <a:bodyPr/>
                    <a:lstStyle/>
                    <a:p>
                      <a:pPr marL="0" marR="0">
                        <a:spcBef>
                          <a:spcPts val="0"/>
                        </a:spcBef>
                        <a:spcAft>
                          <a:spcPts val="0"/>
                        </a:spcAft>
                      </a:pPr>
                      <a:r>
                        <a:rPr lang="en-US" sz="1200" kern="100" dirty="0">
                          <a:effectLst/>
                        </a:rPr>
                        <a:t>5</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25.4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0.508</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1407</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lgn="ctr">
                        <a:spcBef>
                          <a:spcPts val="0"/>
                        </a:spcBef>
                        <a:spcAft>
                          <a:spcPts val="0"/>
                        </a:spcAft>
                      </a:pPr>
                      <a:r>
                        <a:rPr lang="en-US" sz="1200" kern="100" dirty="0">
                          <a:effectLst/>
                        </a:rPr>
                        <a:t>1.407e-4</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tc>
                  <a:txBody>
                    <a:bodyPr/>
                    <a:lstStyle/>
                    <a:p>
                      <a:pPr marL="0" marR="0">
                        <a:spcBef>
                          <a:spcPts val="0"/>
                        </a:spcBef>
                        <a:spcAft>
                          <a:spcPts val="0"/>
                        </a:spcAft>
                      </a:pPr>
                      <a:r>
                        <a:rPr lang="en-US" sz="1200" kern="100" dirty="0">
                          <a:effectLst/>
                        </a:rPr>
                        <a:t>3610</a:t>
                      </a:r>
                      <a:endParaRPr lang="en-US" sz="1200" kern="100" dirty="0">
                        <a:effectLst/>
                        <a:latin typeface="Liberation Serif"/>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3037696854"/>
                  </a:ext>
                </a:extLst>
              </a:tr>
            </a:tbl>
          </a:graphicData>
        </a:graphic>
      </p:graphicFrame>
    </p:spTree>
    <p:extLst>
      <p:ext uri="{BB962C8B-B14F-4D97-AF65-F5344CB8AC3E}">
        <p14:creationId xmlns:p14="http://schemas.microsoft.com/office/powerpoint/2010/main" val="4224633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4769D9-FDB0-4A7D-ADED-70FACB811CF0}"/>
              </a:ext>
            </a:extLst>
          </p:cNvPr>
          <p:cNvPicPr>
            <a:picLocks noChangeAspect="1"/>
          </p:cNvPicPr>
          <p:nvPr/>
        </p:nvPicPr>
        <p:blipFill>
          <a:blip r:embed="rId2"/>
          <a:stretch>
            <a:fillRect/>
          </a:stretch>
        </p:blipFill>
        <p:spPr>
          <a:xfrm>
            <a:off x="1517345" y="5274009"/>
            <a:ext cx="3409403" cy="548640"/>
          </a:xfrm>
          <a:prstGeom prst="rect">
            <a:avLst/>
          </a:prstGeom>
        </p:spPr>
      </p:pic>
      <p:pic>
        <p:nvPicPr>
          <p:cNvPr id="10" name="Picture 9">
            <a:extLst>
              <a:ext uri="{FF2B5EF4-FFF2-40B4-BE49-F238E27FC236}">
                <a16:creationId xmlns:a16="http://schemas.microsoft.com/office/drawing/2014/main" id="{C1B3EF1A-9D73-4ECF-8D33-EFD5F820034A}"/>
              </a:ext>
            </a:extLst>
          </p:cNvPr>
          <p:cNvPicPr>
            <a:picLocks noChangeAspect="1"/>
          </p:cNvPicPr>
          <p:nvPr/>
        </p:nvPicPr>
        <p:blipFill>
          <a:blip r:embed="rId2"/>
          <a:stretch>
            <a:fillRect/>
          </a:stretch>
        </p:blipFill>
        <p:spPr>
          <a:xfrm>
            <a:off x="1517345" y="3146883"/>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t>
            </a:r>
            <a:r>
              <a:rPr lang="en-US" dirty="0"/>
              <a:t>Analysis</a:t>
            </a:r>
            <a:endParaRPr lang="en-US" sz="4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velocity from table </a:t>
                </a:r>
              </a:p>
              <a:p>
                <a:endParaRPr lang="en-US" dirty="0"/>
              </a:p>
              <a:p>
                <a:endParaRPr lang="en-US" dirty="0"/>
              </a:p>
              <a:p>
                <a:pPr marL="0" indent="0">
                  <a:buNone/>
                </a:pPr>
                <a:r>
                  <a:rPr lang="en-US" dirty="0"/>
                  <a:t> 956.6m/s</a:t>
                </a:r>
              </a:p>
              <a:p>
                <a:r>
                  <a:rPr lang="en-US" dirty="0"/>
                  <a:t>Percent difference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r>
                      <a:rPr lang="en-US" b="0" i="1" smtClean="0">
                        <a:latin typeface="Cambria Math" panose="02040503050406030204" pitchFamily="18" charset="0"/>
                      </a:rPr>
                      <m:t>=343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4754" cy="59554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4</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5</m:t>
                              </m:r>
                            </m:sub>
                          </m:sSub>
                        </m:num>
                        <m:den>
                          <m:r>
                            <a:rPr lang="en-US" i="0">
                              <a:latin typeface="Cambria Math" panose="02040503050406030204" pitchFamily="18" charset="0"/>
                            </a:rPr>
                            <m:t>5</m:t>
                          </m:r>
                        </m:den>
                      </m:f>
                      <m:r>
                        <a:rPr lang="en-US" b="0" i="1" smtClean="0">
                          <a:latin typeface="Cambria Math" panose="02040503050406030204" pitchFamily="18" charset="0"/>
                        </a:rPr>
                        <m:t> </m:t>
                      </m:r>
                    </m:oMath>
                  </m:oMathPara>
                </a14:m>
                <a:endParaRPr lang="en-US" b="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4754" cy="5955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6340582" cy="581121"/>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a14:m>
                <a:r>
                  <a:rPr lang="en-US" dirty="0"/>
                  <a:t> </a:t>
                </a:r>
                <a14:m>
                  <m:oMath xmlns:m="http://schemas.openxmlformats.org/officeDocument/2006/math">
                    <m:r>
                      <a:rPr lang="en-US">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0" smtClean="0">
                                <a:latin typeface="Cambria Math" panose="02040503050406030204" pitchFamily="18" charset="0"/>
                              </a:rPr>
                              <m:t>956.6</m:t>
                            </m:r>
                            <m:r>
                              <a:rPr lang="en-US">
                                <a:latin typeface="Cambria Math" panose="02040503050406030204" pitchFamily="18" charset="0"/>
                              </a:rPr>
                              <m:t>−</m:t>
                            </m:r>
                            <m:r>
                              <a:rPr lang="en-US" b="0" i="1" smtClean="0">
                                <a:latin typeface="Cambria Math" panose="02040503050406030204" pitchFamily="18" charset="0"/>
                              </a:rPr>
                              <m:t>343</m:t>
                            </m:r>
                          </m:e>
                        </m:d>
                      </m:num>
                      <m:den>
                        <m:r>
                          <a:rPr lang="en-US" b="0" i="1" smtClean="0">
                            <a:latin typeface="Cambria Math" panose="02040503050406030204" pitchFamily="18" charset="0"/>
                          </a:rPr>
                          <m:t>343</m:t>
                        </m:r>
                      </m:den>
                    </m:f>
                    <m:r>
                      <a:rPr lang="en-US" i="1">
                        <a:latin typeface="Cambria Math" panose="02040503050406030204" pitchFamily="18" charset="0"/>
                      </a:rPr>
                      <m:t>×100</m:t>
                    </m:r>
                  </m:oMath>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6340582" cy="581121"/>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99C8000-0337-42DB-B74E-F41FE05FC467}"/>
              </a:ext>
            </a:extLst>
          </p:cNvPr>
          <p:cNvSpPr txBox="1"/>
          <p:nvPr/>
        </p:nvSpPr>
        <p:spPr>
          <a:xfrm>
            <a:off x="3717914" y="5203942"/>
            <a:ext cx="1126390" cy="365760"/>
          </a:xfrm>
          <a:prstGeom prst="rect">
            <a:avLst/>
          </a:prstGeom>
          <a:noFill/>
        </p:spPr>
        <p:txBody>
          <a:bodyPr wrap="square" rtlCol="0">
            <a:spAutoFit/>
          </a:bodyPr>
          <a:lstStyle/>
          <a:p>
            <a:pPr algn="ctr"/>
            <a:endParaRPr lang="en-US" dirty="0"/>
          </a:p>
        </p:txBody>
      </p:sp>
      <p:sp>
        <p:nvSpPr>
          <p:cNvPr id="13" name="TextBox 12">
            <a:extLst>
              <a:ext uri="{FF2B5EF4-FFF2-40B4-BE49-F238E27FC236}">
                <a16:creationId xmlns:a16="http://schemas.microsoft.com/office/drawing/2014/main" id="{E5D0E75C-5A4F-413E-8467-45093B841178}"/>
              </a:ext>
            </a:extLst>
          </p:cNvPr>
          <p:cNvSpPr txBox="1"/>
          <p:nvPr/>
        </p:nvSpPr>
        <p:spPr>
          <a:xfrm>
            <a:off x="2401170" y="5203942"/>
            <a:ext cx="1126390" cy="365760"/>
          </a:xfrm>
          <a:prstGeom prst="rect">
            <a:avLst/>
          </a:prstGeom>
          <a:noFill/>
        </p:spPr>
        <p:txBody>
          <a:bodyPr wrap="square" rtlCol="0">
            <a:spAutoFit/>
          </a:bodyPr>
          <a:lstStyle/>
          <a:p>
            <a:pPr algn="ctr"/>
            <a:r>
              <a:rPr lang="en-US" b="0" i="0" dirty="0">
                <a:solidFill>
                  <a:srgbClr val="444444"/>
                </a:solidFill>
                <a:effectLst/>
                <a:latin typeface="MJXc-TeX-main-R"/>
              </a:rPr>
              <a:t>1.79%</a:t>
            </a:r>
            <a:endParaRPr lang="en-US" dirty="0"/>
          </a:p>
        </p:txBody>
      </p:sp>
      <p:sp>
        <p:nvSpPr>
          <p:cNvPr id="6" name="Footer Placeholder 5">
            <a:extLst>
              <a:ext uri="{FF2B5EF4-FFF2-40B4-BE49-F238E27FC236}">
                <a16:creationId xmlns:a16="http://schemas.microsoft.com/office/drawing/2014/main" id="{C68B303D-D4BF-4B96-8452-A25EADD7504F}"/>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258919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 of errors. </a:t>
            </a:r>
          </a:p>
          <a:p>
            <a:pPr lvl="1"/>
            <a:r>
              <a:rPr lang="en-US" dirty="0"/>
              <a:t>Answer: A source I encountered is that my ruler only has inches rather than centimeters, because of this I had to convert inches into centimeters. </a:t>
            </a:r>
          </a:p>
          <a:p>
            <a:pPr marL="457200" lvl="1" indent="0">
              <a:buNone/>
            </a:pPr>
            <a:endParaRPr lang="en-US" dirty="0"/>
          </a:p>
          <a:p>
            <a:pPr lvl="0"/>
            <a:r>
              <a:rPr lang="en-US" dirty="0"/>
              <a:t>What is the dependence of temperature, humidity, and atmospheric pressure on the speed of sound? How does it affect the results?</a:t>
            </a:r>
          </a:p>
          <a:p>
            <a:pPr lvl="1"/>
            <a:r>
              <a:rPr lang="en-US" dirty="0"/>
              <a:t>Answer: When I conducted this project I did it in an uncontrolled room with a window opened. The conditions of this room humidity were at 63% and °75 degrees.</a:t>
            </a:r>
          </a:p>
          <a:p>
            <a:pPr marL="457200" lvl="1" indent="0">
              <a:buNone/>
            </a:pPr>
            <a:endParaRPr lang="en-US" dirty="0"/>
          </a:p>
        </p:txBody>
      </p:sp>
      <p:sp>
        <p:nvSpPr>
          <p:cNvPr id="3" name="Footer Placeholder 2">
            <a:extLst>
              <a:ext uri="{FF2B5EF4-FFF2-40B4-BE49-F238E27FC236}">
                <a16:creationId xmlns:a16="http://schemas.microsoft.com/office/drawing/2014/main" id="{03B25F56-3D97-4BE7-96FB-50E0B8A2F9E6}"/>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19284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fontScale="90000"/>
          </a:bodyPr>
          <a:lstStyle/>
          <a:p>
            <a:r>
              <a:rPr lang="en-US" sz="4400" dirty="0"/>
              <a:t>Experimental Set-up (Picture)</a:t>
            </a:r>
          </a:p>
        </p:txBody>
      </p:sp>
      <p:pic>
        <p:nvPicPr>
          <p:cNvPr id="6" name="Content Placeholder 5" descr="A picture containing text, electronics, art, indoor">
            <a:extLst>
              <a:ext uri="{FF2B5EF4-FFF2-40B4-BE49-F238E27FC236}">
                <a16:creationId xmlns:a16="http://schemas.microsoft.com/office/drawing/2014/main" id="{9D40C2DF-285B-2F70-FC52-12E6F97B12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112891" y="1959503"/>
            <a:ext cx="4873625" cy="3655218"/>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Large and flat object that is not susceptible to air resistance to undergo free fall motion</a:t>
            </a:r>
          </a:p>
          <a:p>
            <a:endParaRPr lang="en-US" dirty="0"/>
          </a:p>
        </p:txBody>
      </p:sp>
      <p:sp>
        <p:nvSpPr>
          <p:cNvPr id="4" name="Footer Placeholder 3">
            <a:extLst>
              <a:ext uri="{FF2B5EF4-FFF2-40B4-BE49-F238E27FC236}">
                <a16:creationId xmlns:a16="http://schemas.microsoft.com/office/drawing/2014/main" id="{CF8D1A3E-9D2E-4FDD-A81D-9F300BE39FB2}"/>
              </a:ext>
            </a:extLst>
          </p:cNvPr>
          <p:cNvSpPr>
            <a:spLocks noGrp="1"/>
          </p:cNvSpPr>
          <p:nvPr>
            <p:ph type="ftr" sz="quarter" idx="11"/>
          </p:nvPr>
        </p:nvSpPr>
        <p:spPr/>
        <p:txBody>
          <a:bodyPr/>
          <a:lstStyle/>
          <a:p>
            <a:r>
              <a:rPr lang="en-US" dirty="0"/>
              <a:t>PHYS204 2023 May</a:t>
            </a:r>
          </a:p>
        </p:txBody>
      </p:sp>
      <p:sp>
        <p:nvSpPr>
          <p:cNvPr id="3" name="TextBox 2">
            <a:extLst>
              <a:ext uri="{FF2B5EF4-FFF2-40B4-BE49-F238E27FC236}">
                <a16:creationId xmlns:a16="http://schemas.microsoft.com/office/drawing/2014/main" id="{1112653F-7958-1833-0553-D5D7570D2FE1}"/>
              </a:ext>
            </a:extLst>
          </p:cNvPr>
          <p:cNvSpPr txBox="1"/>
          <p:nvPr/>
        </p:nvSpPr>
        <p:spPr>
          <a:xfrm>
            <a:off x="677334" y="451513"/>
            <a:ext cx="10714630" cy="830997"/>
          </a:xfrm>
          <a:prstGeom prst="rect">
            <a:avLst/>
          </a:prstGeom>
          <a:noFill/>
        </p:spPr>
        <p:txBody>
          <a:bodyPr wrap="square" rtlCol="0">
            <a:spAutoFit/>
          </a:bodyPr>
          <a:lstStyle/>
          <a:p>
            <a:pPr algn="ctr"/>
            <a:r>
              <a:rPr lang="en-US" sz="4800" dirty="0"/>
              <a:t>Module 3</a:t>
            </a:r>
          </a:p>
        </p:txBody>
      </p:sp>
    </p:spTree>
    <p:extLst>
      <p:ext uri="{BB962C8B-B14F-4D97-AF65-F5344CB8AC3E}">
        <p14:creationId xmlns:p14="http://schemas.microsoft.com/office/powerpoint/2010/main" val="410246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fontScale="90000"/>
          </a:bodyPr>
          <a:lstStyle/>
          <a:p>
            <a:r>
              <a:rPr lang="en-US" sz="4400" dirty="0"/>
              <a:t>Serial Monitor (Screenshot)</a:t>
            </a:r>
          </a:p>
        </p:txBody>
      </p:sp>
      <p:pic>
        <p:nvPicPr>
          <p:cNvPr id="7" name="Content Placeholder 6" descr="A screenshot of a computer&#10;&#10;Description automatically generated">
            <a:extLst>
              <a:ext uri="{FF2B5EF4-FFF2-40B4-BE49-F238E27FC236}">
                <a16:creationId xmlns:a16="http://schemas.microsoft.com/office/drawing/2014/main" id="{CFEE0903-CA2B-78EE-518F-3AD4043EAD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2025" y="1060056"/>
            <a:ext cx="6172200" cy="3368409"/>
          </a:xfr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screenshot of raw data showing the start of the fall and the end of the fall of one trial. </a:t>
            </a:r>
          </a:p>
          <a:p>
            <a:endParaRPr lang="en-US" b="1" dirty="0"/>
          </a:p>
        </p:txBody>
      </p:sp>
      <p:sp>
        <p:nvSpPr>
          <p:cNvPr id="3" name="Footer Placeholder 2">
            <a:extLst>
              <a:ext uri="{FF2B5EF4-FFF2-40B4-BE49-F238E27FC236}">
                <a16:creationId xmlns:a16="http://schemas.microsoft.com/office/drawing/2014/main" id="{F848C9F2-20DB-4406-AB2B-E89485CB3F91}"/>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1278631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fontScale="90000"/>
          </a:bodyPr>
          <a:lstStyle/>
          <a:p>
            <a:r>
              <a:rPr lang="en-US" sz="4400" dirty="0"/>
              <a:t>Excel Table </a:t>
            </a:r>
            <a:br>
              <a:rPr lang="en-US" sz="4400" dirty="0"/>
            </a:br>
            <a:r>
              <a:rPr lang="en-US" sz="4400" dirty="0"/>
              <a:t>(Screenshot)</a:t>
            </a:r>
          </a:p>
        </p:txBody>
      </p:sp>
      <p:pic>
        <p:nvPicPr>
          <p:cNvPr id="8" name="Content Placeholder 7" descr="A screenshot of a computer&#10;&#10;Description automatically generated with low confidence">
            <a:extLst>
              <a:ext uri="{FF2B5EF4-FFF2-40B4-BE49-F238E27FC236}">
                <a16:creationId xmlns:a16="http://schemas.microsoft.com/office/drawing/2014/main" id="{B2ED1738-9512-B1C5-46B2-A2F3B50344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9674" y="457200"/>
            <a:ext cx="2607663" cy="5698229"/>
          </a:xfr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All values in the Excel table for a single trial showing the fall distance in centimeters and meters as a function of time.</a:t>
            </a:r>
          </a:p>
        </p:txBody>
      </p:sp>
      <p:sp>
        <p:nvSpPr>
          <p:cNvPr id="3" name="Footer Placeholder 2">
            <a:extLst>
              <a:ext uri="{FF2B5EF4-FFF2-40B4-BE49-F238E27FC236}">
                <a16:creationId xmlns:a16="http://schemas.microsoft.com/office/drawing/2014/main" id="{8806C96E-BB0A-40E9-ADAB-8D2C4FF97638}"/>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1477227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fontScale="90000"/>
          </a:bodyPr>
          <a:lstStyle/>
          <a:p>
            <a:r>
              <a:rPr lang="en-US" sz="4400" dirty="0"/>
              <a:t>Excel Graph</a:t>
            </a:r>
            <a:br>
              <a:rPr lang="en-US" sz="4400" dirty="0"/>
            </a:br>
            <a:r>
              <a:rPr lang="en-US" sz="4400" dirty="0"/>
              <a:t>(Screenshot)</a:t>
            </a:r>
          </a:p>
        </p:txBody>
      </p:sp>
      <p:pic>
        <p:nvPicPr>
          <p:cNvPr id="7" name="Content Placeholder 6" descr="A picture containing text, screenshot, line, plot&#10;&#10;Description automatically generated">
            <a:extLst>
              <a:ext uri="{FF2B5EF4-FFF2-40B4-BE49-F238E27FC236}">
                <a16:creationId xmlns:a16="http://schemas.microsoft.com/office/drawing/2014/main" id="{A4F8F75D-DC41-0F46-3BCC-7B5349EE00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2024" y="929818"/>
            <a:ext cx="6522123" cy="4257324"/>
          </a:xfr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Excel graph for a single trial showing the fall distance as a function of time. </a:t>
            </a:r>
          </a:p>
        </p:txBody>
      </p:sp>
      <p:sp>
        <p:nvSpPr>
          <p:cNvPr id="3" name="Footer Placeholder 2">
            <a:extLst>
              <a:ext uri="{FF2B5EF4-FFF2-40B4-BE49-F238E27FC236}">
                <a16:creationId xmlns:a16="http://schemas.microsoft.com/office/drawing/2014/main" id="{6E05CCCF-2075-4605-ABA2-FE23B60398F0}"/>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417791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p:graphicFrame>
        <p:nvGraphicFramePr>
          <p:cNvPr id="11" name="Table 10">
            <a:extLst>
              <a:ext uri="{FF2B5EF4-FFF2-40B4-BE49-F238E27FC236}">
                <a16:creationId xmlns:a16="http://schemas.microsoft.com/office/drawing/2014/main" id="{9E68CBE3-DA34-4E26-9621-6F85D54401F7}"/>
              </a:ext>
            </a:extLst>
          </p:cNvPr>
          <p:cNvGraphicFramePr>
            <a:graphicFrameLocks noGrp="1"/>
          </p:cNvGraphicFramePr>
          <p:nvPr>
            <p:extLst>
              <p:ext uri="{D42A27DB-BD31-4B8C-83A1-F6EECF244321}">
                <p14:modId xmlns:p14="http://schemas.microsoft.com/office/powerpoint/2010/main" val="1744623165"/>
              </p:ext>
            </p:extLst>
          </p:nvPr>
        </p:nvGraphicFramePr>
        <p:xfrm>
          <a:off x="677334" y="1606100"/>
          <a:ext cx="9661483" cy="4188192"/>
        </p:xfrm>
        <a:graphic>
          <a:graphicData uri="http://schemas.openxmlformats.org/drawingml/2006/table">
            <a:tbl>
              <a:tblPr firstRow="1" firstCol="1" bandRow="1">
                <a:tableStyleId>{5C22544A-7EE6-4342-B048-85BDC9FD1C3A}</a:tableStyleId>
              </a:tblPr>
              <a:tblGrid>
                <a:gridCol w="2537979">
                  <a:extLst>
                    <a:ext uri="{9D8B030D-6E8A-4147-A177-3AD203B41FA5}">
                      <a16:colId xmlns:a16="http://schemas.microsoft.com/office/drawing/2014/main" val="2680175028"/>
                    </a:ext>
                  </a:extLst>
                </a:gridCol>
                <a:gridCol w="3561752">
                  <a:extLst>
                    <a:ext uri="{9D8B030D-6E8A-4147-A177-3AD203B41FA5}">
                      <a16:colId xmlns:a16="http://schemas.microsoft.com/office/drawing/2014/main" val="1075304185"/>
                    </a:ext>
                  </a:extLst>
                </a:gridCol>
                <a:gridCol w="3561752">
                  <a:extLst>
                    <a:ext uri="{9D8B030D-6E8A-4147-A177-3AD203B41FA5}">
                      <a16:colId xmlns:a16="http://schemas.microsoft.com/office/drawing/2014/main" val="650233730"/>
                    </a:ext>
                  </a:extLst>
                </a:gridCol>
              </a:tblGrid>
              <a:tr h="100973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x</a:t>
                      </a:r>
                      <a:r>
                        <a:rPr lang="en-US" sz="1600" kern="100" baseline="30000" dirty="0">
                          <a:effectLst/>
                        </a:rPr>
                        <a:t>2   </a:t>
                      </a:r>
                      <a:r>
                        <a:rPr lang="en-US" sz="1600" kern="100" dirty="0">
                          <a:effectLst/>
                        </a:rPr>
                        <a:t>coefficient value </a:t>
                      </a:r>
                      <a:br>
                        <a:rPr lang="en-US" sz="1600" kern="100" dirty="0">
                          <a:effectLst/>
                        </a:rPr>
                      </a:br>
                      <a:r>
                        <a:rPr lang="en-US" sz="1600" kern="100" dirty="0">
                          <a:effectLst/>
                        </a:rPr>
                        <a:t>from curve fitting</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Acceleration (m/s</a:t>
                      </a:r>
                      <a:r>
                        <a:rPr lang="en-US" sz="1600" kern="100" baseline="30000" dirty="0">
                          <a:effectLst/>
                        </a:rPr>
                        <a:t>2</a:t>
                      </a:r>
                      <a:r>
                        <a:rPr lang="en-US" sz="1600" kern="100" dirty="0">
                          <a:effectLst/>
                        </a:rPr>
                        <a:t>) </a:t>
                      </a:r>
                      <a:br>
                        <a:rPr lang="en-US" sz="1600" kern="100" dirty="0">
                          <a:effectLst/>
                        </a:rPr>
                      </a:br>
                      <a:r>
                        <a:rPr lang="en-US" sz="1600" kern="100" dirty="0">
                          <a:effectLst/>
                        </a:rPr>
                        <a:t>= 2* (x</a:t>
                      </a:r>
                      <a:r>
                        <a:rPr lang="en-US" sz="1600" kern="100" baseline="30000" dirty="0">
                          <a:effectLst/>
                        </a:rPr>
                        <a:t>2  </a:t>
                      </a:r>
                      <a:r>
                        <a:rPr lang="en-US" sz="1600" kern="100" dirty="0">
                          <a:effectLst/>
                        </a:rPr>
                        <a:t>coefficient)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356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13.23</a:t>
                      </a:r>
                    </a:p>
                  </a:txBody>
                  <a:tcPr marL="68580" marR="68580" marT="0" marB="0" anchor="ctr"/>
                </a:tc>
                <a:tc>
                  <a:txBody>
                    <a:bodyPr/>
                    <a:lstStyle/>
                    <a:p>
                      <a:pPr marL="0" marR="0" algn="ctr">
                        <a:spcBef>
                          <a:spcPts val="0"/>
                        </a:spcBef>
                        <a:spcAft>
                          <a:spcPts val="0"/>
                        </a:spcAft>
                      </a:pPr>
                      <a:r>
                        <a:rPr lang="en-US" sz="1600" kern="100" dirty="0">
                          <a:effectLst/>
                        </a:rPr>
                        <a:t>26.46 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6356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21.84</a:t>
                      </a:r>
                    </a:p>
                  </a:txBody>
                  <a:tcPr marL="68580" marR="68580" marT="0" marB="0" anchor="ctr"/>
                </a:tc>
                <a:tc>
                  <a:txBody>
                    <a:bodyPr/>
                    <a:lstStyle/>
                    <a:p>
                      <a:pPr marL="0" marR="0" algn="ctr">
                        <a:spcBef>
                          <a:spcPts val="0"/>
                        </a:spcBef>
                        <a:spcAft>
                          <a:spcPts val="0"/>
                        </a:spcAft>
                      </a:pPr>
                      <a:r>
                        <a:rPr lang="en-US" sz="1600" kern="100" dirty="0">
                          <a:effectLst/>
                        </a:rPr>
                        <a:t> 43.68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35692">
                <a:tc>
                  <a:txBody>
                    <a:bodyPr/>
                    <a:lstStyle/>
                    <a:p>
                      <a:pPr marL="0" marR="0" algn="ctr">
                        <a:spcBef>
                          <a:spcPts val="0"/>
                        </a:spcBef>
                        <a:spcAft>
                          <a:spcPts val="0"/>
                        </a:spcAft>
                      </a:pPr>
                      <a:r>
                        <a:rPr lang="en-US" sz="1600" kern="100" dirty="0">
                          <a:effectLst/>
                        </a:rPr>
                        <a:t>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29.39</a:t>
                      </a:r>
                    </a:p>
                  </a:txBody>
                  <a:tcPr marL="68580" marR="68580" marT="0" marB="0" anchor="ctr"/>
                </a:tc>
                <a:tc>
                  <a:txBody>
                    <a:bodyPr/>
                    <a:lstStyle/>
                    <a:p>
                      <a:pPr marL="0" marR="0" algn="ctr">
                        <a:spcBef>
                          <a:spcPts val="0"/>
                        </a:spcBef>
                        <a:spcAft>
                          <a:spcPts val="0"/>
                        </a:spcAft>
                      </a:pPr>
                      <a:r>
                        <a:rPr lang="en-US" sz="1600" kern="100" dirty="0">
                          <a:effectLst/>
                        </a:rPr>
                        <a:t> 58.78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635692">
                <a:tc>
                  <a:txBody>
                    <a:bodyPr/>
                    <a:lstStyle/>
                    <a:p>
                      <a:pPr marL="0" marR="0" algn="ctr">
                        <a:spcBef>
                          <a:spcPts val="0"/>
                        </a:spcBef>
                        <a:spcAft>
                          <a:spcPts val="0"/>
                        </a:spcAft>
                      </a:pPr>
                      <a:r>
                        <a:rPr lang="en-US" sz="1600" kern="100" dirty="0">
                          <a:effectLst/>
                        </a:rPr>
                        <a:t>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20.65</a:t>
                      </a:r>
                    </a:p>
                  </a:txBody>
                  <a:tcPr marL="68580" marR="68580" marT="0" marB="0" anchor="ctr"/>
                </a:tc>
                <a:tc>
                  <a:txBody>
                    <a:bodyPr/>
                    <a:lstStyle/>
                    <a:p>
                      <a:pPr marL="0" marR="0" algn="ctr">
                        <a:spcBef>
                          <a:spcPts val="0"/>
                        </a:spcBef>
                        <a:spcAft>
                          <a:spcPts val="0"/>
                        </a:spcAft>
                      </a:pPr>
                      <a:r>
                        <a:rPr lang="en-US" sz="1600" kern="100" dirty="0">
                          <a:effectLst/>
                        </a:rPr>
                        <a:t>41.30 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35692">
                <a:tc>
                  <a:txBody>
                    <a:bodyPr/>
                    <a:lstStyle/>
                    <a:p>
                      <a:pPr marL="0" marR="0" algn="ctr">
                        <a:spcBef>
                          <a:spcPts val="0"/>
                        </a:spcBef>
                        <a:spcAft>
                          <a:spcPts val="0"/>
                        </a:spcAft>
                      </a:pPr>
                      <a:r>
                        <a:rPr lang="en-US" sz="1600" kern="100" dirty="0">
                          <a:effectLst/>
                        </a:rPr>
                        <a:t>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7.20</a:t>
                      </a:r>
                    </a:p>
                  </a:txBody>
                  <a:tcPr marL="68580" marR="68580" marT="0" marB="0" anchor="ctr"/>
                </a:tc>
                <a:tc>
                  <a:txBody>
                    <a:bodyPr/>
                    <a:lstStyle/>
                    <a:p>
                      <a:pPr marL="0" marR="0" algn="ctr">
                        <a:spcBef>
                          <a:spcPts val="0"/>
                        </a:spcBef>
                        <a:spcAft>
                          <a:spcPts val="0"/>
                        </a:spcAft>
                      </a:pPr>
                      <a:r>
                        <a:rPr lang="en-US" sz="1600" kern="100" dirty="0">
                          <a:effectLst/>
                        </a:rPr>
                        <a:t>14.40 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
        <p:nvSpPr>
          <p:cNvPr id="3" name="Footer Placeholder 2">
            <a:extLst>
              <a:ext uri="{FF2B5EF4-FFF2-40B4-BE49-F238E27FC236}">
                <a16:creationId xmlns:a16="http://schemas.microsoft.com/office/drawing/2014/main" id="{9850EE24-DC80-4A19-AD64-CBABDB5195B7}"/>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2628674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7B2742-077E-4404-9005-6137BA961955}"/>
              </a:ext>
            </a:extLst>
          </p:cNvPr>
          <p:cNvPicPr>
            <a:picLocks noChangeAspect="1"/>
          </p:cNvPicPr>
          <p:nvPr/>
        </p:nvPicPr>
        <p:blipFill>
          <a:blip r:embed="rId2"/>
          <a:stretch>
            <a:fillRect/>
          </a:stretch>
        </p:blipFill>
        <p:spPr>
          <a:xfrm>
            <a:off x="1517345" y="3114513"/>
            <a:ext cx="3409403" cy="548640"/>
          </a:xfrm>
          <a:prstGeom prst="rect">
            <a:avLst/>
          </a:prstGeom>
        </p:spPr>
      </p:pic>
      <p:pic>
        <p:nvPicPr>
          <p:cNvPr id="14" name="Picture 13">
            <a:extLst>
              <a:ext uri="{FF2B5EF4-FFF2-40B4-BE49-F238E27FC236}">
                <a16:creationId xmlns:a16="http://schemas.microsoft.com/office/drawing/2014/main" id="{08381064-97DB-4393-AC1B-6C13C2738500}"/>
              </a:ext>
            </a:extLst>
          </p:cNvPr>
          <p:cNvPicPr>
            <a:picLocks noChangeAspect="1"/>
          </p:cNvPicPr>
          <p:nvPr/>
        </p:nvPicPr>
        <p:blipFill>
          <a:blip r:embed="rId2"/>
          <a:stretch>
            <a:fillRect/>
          </a:stretch>
        </p:blipFill>
        <p:spPr>
          <a:xfrm>
            <a:off x="1517345" y="5179877"/>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acceleration from table </a:t>
                </a:r>
              </a:p>
              <a:p>
                <a:endParaRPr lang="en-US" dirty="0"/>
              </a:p>
              <a:p>
                <a:endParaRPr lang="en-US" dirty="0"/>
              </a:p>
              <a:p>
                <a:endParaRPr lang="en-US" dirty="0"/>
              </a:p>
              <a:p>
                <a:r>
                  <a:rPr lang="en-US" dirty="0"/>
                  <a:t>Percent difference with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=9.8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7318" cy="62632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5</m:t>
                              </m:r>
                            </m:sub>
                          </m:sSub>
                        </m:num>
                        <m:den>
                          <m:r>
                            <a:rPr lang="en-US" i="1">
                              <a:latin typeface="Cambria Math" panose="02040503050406030204" pitchFamily="18" charset="0"/>
                            </a:rPr>
                            <m:t>5</m:t>
                          </m:r>
                        </m:den>
                      </m:f>
                    </m:oMath>
                  </m:oMathPara>
                </a14:m>
                <a:endParaRPr lang="en-US" dirty="0"/>
              </a:p>
              <a:p>
                <a:pPr>
                  <a:spcAft>
                    <a:spcPts val="600"/>
                  </a:spcAft>
                </a:pPr>
                <a:endParaRPr lang="en-US" sz="20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7318" cy="626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282006" cy="71917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m:t>
                              </m:r>
                              <m:r>
                                <a:rPr lang="en-US" i="1">
                                  <a:latin typeface="Cambria Math" panose="02040503050406030204" pitchFamily="18" charset="0"/>
                                </a:rPr>
                                <m:t>𝑔</m:t>
                              </m:r>
                            </m:e>
                          </m:d>
                        </m:num>
                        <m:den>
                          <m:r>
                            <a:rPr lang="en-US" i="1">
                              <a:latin typeface="Cambria Math" panose="02040503050406030204" pitchFamily="18" charset="0"/>
                            </a:rPr>
                            <m:t>𝑔</m:t>
                          </m:r>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282006" cy="719171"/>
              </a:xfrm>
              <a:prstGeom prst="rect">
                <a:avLst/>
              </a:prstGeom>
              <a:blipFill>
                <a:blip r:embed="rId5"/>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1B28AE2-0C8D-4AA2-BAF6-9A7418D65F87}"/>
              </a:ext>
            </a:extLst>
          </p:cNvPr>
          <p:cNvSpPr txBox="1"/>
          <p:nvPr/>
        </p:nvSpPr>
        <p:spPr>
          <a:xfrm>
            <a:off x="3717914" y="3047425"/>
            <a:ext cx="1126390" cy="365760"/>
          </a:xfrm>
          <a:prstGeom prst="rect">
            <a:avLst/>
          </a:prstGeom>
          <a:noFill/>
        </p:spPr>
        <p:txBody>
          <a:bodyPr wrap="square" rtlCol="0">
            <a:spAutoFit/>
          </a:bodyPr>
          <a:lstStyle/>
          <a:p>
            <a:pPr algn="ctr"/>
            <a:endParaRPr lang="en-US" dirty="0"/>
          </a:p>
        </p:txBody>
      </p:sp>
      <p:sp>
        <p:nvSpPr>
          <p:cNvPr id="22" name="TextBox 21">
            <a:extLst>
              <a:ext uri="{FF2B5EF4-FFF2-40B4-BE49-F238E27FC236}">
                <a16:creationId xmlns:a16="http://schemas.microsoft.com/office/drawing/2014/main" id="{DCA3970E-98B5-4CFB-AE7B-57375830F9FC}"/>
              </a:ext>
            </a:extLst>
          </p:cNvPr>
          <p:cNvSpPr txBox="1"/>
          <p:nvPr/>
        </p:nvSpPr>
        <p:spPr>
          <a:xfrm>
            <a:off x="2401170" y="5201181"/>
            <a:ext cx="1126390" cy="365760"/>
          </a:xfrm>
          <a:prstGeom prst="rect">
            <a:avLst/>
          </a:prstGeom>
          <a:noFill/>
        </p:spPr>
        <p:txBody>
          <a:bodyPr wrap="square" rtlCol="0">
            <a:spAutoFit/>
          </a:bodyPr>
          <a:lstStyle/>
          <a:p>
            <a:pPr algn="ctr"/>
            <a:r>
              <a:rPr lang="en-US" dirty="0"/>
              <a:t>2.77%</a:t>
            </a:r>
          </a:p>
        </p:txBody>
      </p:sp>
      <p:sp>
        <p:nvSpPr>
          <p:cNvPr id="23" name="TextBox 22">
            <a:extLst>
              <a:ext uri="{FF2B5EF4-FFF2-40B4-BE49-F238E27FC236}">
                <a16:creationId xmlns:a16="http://schemas.microsoft.com/office/drawing/2014/main" id="{965CE721-EC84-4D19-AB79-004EF0FC37F9}"/>
              </a:ext>
            </a:extLst>
          </p:cNvPr>
          <p:cNvSpPr txBox="1"/>
          <p:nvPr/>
        </p:nvSpPr>
        <p:spPr>
          <a:xfrm>
            <a:off x="3717914" y="5179877"/>
            <a:ext cx="1126390" cy="365760"/>
          </a:xfrm>
          <a:prstGeom prst="rect">
            <a:avLst/>
          </a:prstGeom>
          <a:noFill/>
        </p:spPr>
        <p:txBody>
          <a:bodyPr wrap="square" rtlCol="0">
            <a:spAutoFit/>
          </a:bodyPr>
          <a:lstStyle/>
          <a:p>
            <a:pPr algn="ctr"/>
            <a:endParaRPr lang="en-US" dirty="0"/>
          </a:p>
        </p:txBody>
      </p:sp>
      <p:sp>
        <p:nvSpPr>
          <p:cNvPr id="24" name="TextBox 23">
            <a:extLst>
              <a:ext uri="{FF2B5EF4-FFF2-40B4-BE49-F238E27FC236}">
                <a16:creationId xmlns:a16="http://schemas.microsoft.com/office/drawing/2014/main" id="{FFF42237-74A3-4131-9EF6-DEE627D6FC52}"/>
              </a:ext>
            </a:extLst>
          </p:cNvPr>
          <p:cNvSpPr txBox="1"/>
          <p:nvPr/>
        </p:nvSpPr>
        <p:spPr>
          <a:xfrm>
            <a:off x="2401170" y="3063240"/>
            <a:ext cx="1126390" cy="365760"/>
          </a:xfrm>
          <a:prstGeom prst="rect">
            <a:avLst/>
          </a:prstGeom>
          <a:noFill/>
        </p:spPr>
        <p:txBody>
          <a:bodyPr wrap="square" rtlCol="0">
            <a:spAutoFit/>
          </a:bodyPr>
          <a:lstStyle/>
          <a:p>
            <a:pPr algn="ctr"/>
            <a:r>
              <a:rPr lang="en-US" dirty="0"/>
              <a:t>36.924</a:t>
            </a:r>
          </a:p>
        </p:txBody>
      </p:sp>
      <p:sp>
        <p:nvSpPr>
          <p:cNvPr id="6" name="Footer Placeholder 5">
            <a:extLst>
              <a:ext uri="{FF2B5EF4-FFF2-40B4-BE49-F238E27FC236}">
                <a16:creationId xmlns:a16="http://schemas.microsoft.com/office/drawing/2014/main" id="{E90E7C39-14BD-4D2E-A375-0741C996F724}"/>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211491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 of errors. </a:t>
            </a:r>
          </a:p>
          <a:p>
            <a:pPr lvl="1"/>
            <a:r>
              <a:rPr lang="en-US" dirty="0"/>
              <a:t>Answer: My results are great based on the reference videos for module 4. A source of errors would be that the ultrasonic sensor would have the incorrect cm measurement and instead of reading at 80cm, it would read at 18cm.</a:t>
            </a:r>
          </a:p>
          <a:p>
            <a:pPr marL="457200" lvl="1" indent="0">
              <a:buNone/>
            </a:pPr>
            <a:endParaRPr lang="en-US" dirty="0"/>
          </a:p>
          <a:p>
            <a:pPr lvl="0"/>
            <a:r>
              <a:rPr lang="en-US" dirty="0"/>
              <a:t>How much variation is there from trial to trial? What does this indicate about the uncertainty of the result?</a:t>
            </a:r>
          </a:p>
          <a:p>
            <a:pPr lvl="1"/>
            <a:r>
              <a:rPr lang="en-US" dirty="0"/>
              <a:t>Answer: There are some differences between all 5 trials with different results each time. Having said that, the ultra sonic sensor is not always 100% accurate. </a:t>
            </a:r>
          </a:p>
        </p:txBody>
      </p:sp>
      <p:sp>
        <p:nvSpPr>
          <p:cNvPr id="3" name="Footer Placeholder 2">
            <a:extLst>
              <a:ext uri="{FF2B5EF4-FFF2-40B4-BE49-F238E27FC236}">
                <a16:creationId xmlns:a16="http://schemas.microsoft.com/office/drawing/2014/main" id="{8EE63AA6-7825-4CFC-9FAC-081EA7C777D4}"/>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1168861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8E46-01C3-4EFE-B4D7-92D6E3508A37}"/>
              </a:ext>
            </a:extLst>
          </p:cNvPr>
          <p:cNvSpPr>
            <a:spLocks noGrp="1"/>
          </p:cNvSpPr>
          <p:nvPr>
            <p:ph type="title"/>
          </p:nvPr>
        </p:nvSpPr>
        <p:spPr>
          <a:xfrm>
            <a:off x="5536734" y="609600"/>
            <a:ext cx="3737268" cy="1320800"/>
          </a:xfrm>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034A677C-3327-2AEF-370C-2524B0F92DAE}"/>
              </a:ext>
            </a:extLst>
          </p:cNvPr>
          <p:cNvSpPr>
            <a:spLocks noGrp="1"/>
          </p:cNvSpPr>
          <p:nvPr>
            <p:ph idx="1"/>
          </p:nvPr>
        </p:nvSpPr>
        <p:spPr>
          <a:xfrm>
            <a:off x="5209563" y="2160589"/>
            <a:ext cx="4064439" cy="3880773"/>
          </a:xfrm>
        </p:spPr>
        <p:txBody>
          <a:bodyPr>
            <a:normAutofit/>
          </a:bodyPr>
          <a:lstStyle/>
          <a:p>
            <a:pPr marL="0" indent="0">
              <a:buNone/>
            </a:pPr>
            <a:r>
              <a:rPr lang="en-US" dirty="0"/>
              <a:t>Physics is everything and a better understanding of it is to do it. In this course, we conducted multiple projects with the ESP32 and Mega 2560 boards. The system we used to write the code to the system was Arduino allowing us to gather data that was needed to fulfill the projects. </a:t>
            </a:r>
          </a:p>
        </p:txBody>
      </p:sp>
      <p:sp>
        <p:nvSpPr>
          <p:cNvPr id="4" name="Footer Placeholder 3">
            <a:extLst>
              <a:ext uri="{FF2B5EF4-FFF2-40B4-BE49-F238E27FC236}">
                <a16:creationId xmlns:a16="http://schemas.microsoft.com/office/drawing/2014/main" id="{449F1F45-2194-402D-9092-7DE5568917C4}"/>
              </a:ext>
            </a:extLst>
          </p:cNvPr>
          <p:cNvSpPr>
            <a:spLocks noGrp="1"/>
          </p:cNvSpPr>
          <p:nvPr>
            <p:ph type="ftr" sz="quarter" idx="11"/>
          </p:nvPr>
        </p:nvSpPr>
        <p:spPr>
          <a:xfrm>
            <a:off x="5209563" y="6041362"/>
            <a:ext cx="2332140" cy="365125"/>
          </a:xfrm>
        </p:spPr>
        <p:txBody>
          <a:bodyPr>
            <a:normAutofit/>
          </a:bodyPr>
          <a:lstStyle/>
          <a:p>
            <a:pPr>
              <a:spcAft>
                <a:spcPts val="600"/>
              </a:spcAft>
            </a:pPr>
            <a:r>
              <a:rPr lang="en-US" dirty="0"/>
              <a:t>PHYS204 2023.05</a:t>
            </a:r>
          </a:p>
        </p:txBody>
      </p:sp>
      <p:pic>
        <p:nvPicPr>
          <p:cNvPr id="6" name="Picture 5" descr="Complex maths formulae on a blackboard">
            <a:extLst>
              <a:ext uri="{FF2B5EF4-FFF2-40B4-BE49-F238E27FC236}">
                <a16:creationId xmlns:a16="http://schemas.microsoft.com/office/drawing/2014/main" id="{FC5F8B59-DD96-2605-0EA8-A05BB2EE4AAB}"/>
              </a:ext>
            </a:extLst>
          </p:cNvPr>
          <p:cNvPicPr>
            <a:picLocks noChangeAspect="1"/>
          </p:cNvPicPr>
          <p:nvPr/>
        </p:nvPicPr>
        <p:blipFill rotWithShape="1">
          <a:blip r:embed="rId2"/>
          <a:srcRect l="28248" r="14324"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62197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6437" y="1382986"/>
            <a:ext cx="3726815" cy="2526974"/>
          </a:xfrm>
          <a:prstGeom prst="rect">
            <a:avLst/>
          </a:prstGeom>
        </p:spPr>
        <p:txBody>
          <a:bodyPr vert="horz" wrap="square" lIns="0" tIns="89535" rIns="0" bIns="0" rtlCol="0">
            <a:spAutoFit/>
          </a:bodyPr>
          <a:lstStyle/>
          <a:p>
            <a:pPr marL="12700" marR="867410">
              <a:lnSpc>
                <a:spcPts val="4750"/>
              </a:lnSpc>
              <a:spcBef>
                <a:spcPts val="705"/>
              </a:spcBef>
            </a:pPr>
            <a:r>
              <a:rPr dirty="0"/>
              <a:t>Excel</a:t>
            </a:r>
            <a:r>
              <a:rPr spc="-105" dirty="0"/>
              <a:t> </a:t>
            </a:r>
            <a:r>
              <a:rPr spc="-10" dirty="0"/>
              <a:t>Table (Screenshot)</a:t>
            </a:r>
            <a:endParaRPr lang="en-US" spc="-10" dirty="0"/>
          </a:p>
          <a:p>
            <a:pPr marL="12700" marR="5080">
              <a:lnSpc>
                <a:spcPts val="1730"/>
              </a:lnSpc>
              <a:spcBef>
                <a:spcPts val="860"/>
              </a:spcBef>
            </a:pPr>
            <a:r>
              <a:rPr lang="en-US" sz="1600" dirty="0">
                <a:solidFill>
                  <a:schemeClr val="tx1"/>
                </a:solidFill>
                <a:latin typeface="Calibri"/>
                <a:cs typeface="Calibri"/>
              </a:rPr>
              <a:t>A</a:t>
            </a:r>
            <a:r>
              <a:rPr lang="en-US" sz="1600" b="0" dirty="0">
                <a:solidFill>
                  <a:schemeClr val="tx1"/>
                </a:solidFill>
                <a:latin typeface="Calibri"/>
                <a:cs typeface="Calibri"/>
              </a:rPr>
              <a:t>ll</a:t>
            </a:r>
            <a:r>
              <a:rPr lang="en-US" sz="1600" b="0" spc="-70" dirty="0">
                <a:solidFill>
                  <a:schemeClr val="tx1"/>
                </a:solidFill>
                <a:latin typeface="Calibri"/>
                <a:cs typeface="Calibri"/>
              </a:rPr>
              <a:t> </a:t>
            </a:r>
            <a:r>
              <a:rPr lang="en-US" sz="1600" b="0" dirty="0">
                <a:solidFill>
                  <a:schemeClr val="tx1"/>
                </a:solidFill>
                <a:latin typeface="Calibri"/>
                <a:cs typeface="Calibri"/>
              </a:rPr>
              <a:t>values</a:t>
            </a:r>
            <a:r>
              <a:rPr lang="en-US" sz="1600" b="0" spc="-50" dirty="0">
                <a:solidFill>
                  <a:schemeClr val="tx1"/>
                </a:solidFill>
                <a:latin typeface="Calibri"/>
                <a:cs typeface="Calibri"/>
              </a:rPr>
              <a:t> </a:t>
            </a:r>
            <a:r>
              <a:rPr lang="en-US" sz="1600" b="0" dirty="0">
                <a:solidFill>
                  <a:schemeClr val="tx1"/>
                </a:solidFill>
                <a:latin typeface="Calibri"/>
                <a:cs typeface="Calibri"/>
              </a:rPr>
              <a:t>in</a:t>
            </a:r>
            <a:r>
              <a:rPr lang="en-US" sz="1600" b="0" spc="-60" dirty="0">
                <a:solidFill>
                  <a:schemeClr val="tx1"/>
                </a:solidFill>
                <a:latin typeface="Calibri"/>
                <a:cs typeface="Calibri"/>
              </a:rPr>
              <a:t> </a:t>
            </a:r>
            <a:r>
              <a:rPr lang="en-US" sz="1600" b="0" dirty="0">
                <a:solidFill>
                  <a:schemeClr val="tx1"/>
                </a:solidFill>
                <a:latin typeface="Calibri"/>
                <a:cs typeface="Calibri"/>
              </a:rPr>
              <a:t>the</a:t>
            </a:r>
            <a:r>
              <a:rPr lang="en-US" sz="1600" b="0" spc="-45" dirty="0">
                <a:solidFill>
                  <a:schemeClr val="tx1"/>
                </a:solidFill>
                <a:latin typeface="Calibri"/>
                <a:cs typeface="Calibri"/>
              </a:rPr>
              <a:t> </a:t>
            </a:r>
            <a:r>
              <a:rPr lang="en-US" sz="1600" b="0" dirty="0">
                <a:solidFill>
                  <a:schemeClr val="tx1"/>
                </a:solidFill>
                <a:latin typeface="Calibri"/>
                <a:cs typeface="Calibri"/>
              </a:rPr>
              <a:t>Excel</a:t>
            </a:r>
            <a:r>
              <a:rPr lang="en-US" sz="1600" b="0" spc="-50" dirty="0">
                <a:solidFill>
                  <a:schemeClr val="tx1"/>
                </a:solidFill>
                <a:latin typeface="Calibri"/>
                <a:cs typeface="Calibri"/>
              </a:rPr>
              <a:t> </a:t>
            </a:r>
            <a:r>
              <a:rPr lang="en-US" sz="1600" b="0" dirty="0">
                <a:solidFill>
                  <a:schemeClr val="tx1"/>
                </a:solidFill>
                <a:latin typeface="Calibri"/>
                <a:cs typeface="Calibri"/>
              </a:rPr>
              <a:t>table</a:t>
            </a:r>
            <a:r>
              <a:rPr lang="en-US" sz="1600" b="0" spc="-45" dirty="0">
                <a:solidFill>
                  <a:schemeClr val="tx1"/>
                </a:solidFill>
                <a:latin typeface="Calibri"/>
                <a:cs typeface="Calibri"/>
              </a:rPr>
              <a:t> </a:t>
            </a:r>
            <a:r>
              <a:rPr lang="en-US" sz="1600" b="0" dirty="0">
                <a:solidFill>
                  <a:schemeClr val="tx1"/>
                </a:solidFill>
                <a:latin typeface="Calibri"/>
                <a:cs typeface="Calibri"/>
              </a:rPr>
              <a:t>for</a:t>
            </a:r>
            <a:r>
              <a:rPr lang="en-US" sz="1600" b="0" spc="-50" dirty="0">
                <a:solidFill>
                  <a:schemeClr val="tx1"/>
                </a:solidFill>
                <a:latin typeface="Calibri"/>
                <a:cs typeface="Calibri"/>
              </a:rPr>
              <a:t> </a:t>
            </a:r>
            <a:r>
              <a:rPr lang="en-US" sz="1600" b="0" spc="-60" dirty="0">
                <a:solidFill>
                  <a:schemeClr val="tx1"/>
                </a:solidFill>
                <a:latin typeface="Calibri"/>
                <a:cs typeface="Calibri"/>
              </a:rPr>
              <a:t>a </a:t>
            </a:r>
            <a:r>
              <a:rPr lang="en-US" sz="1600" b="0" dirty="0">
                <a:solidFill>
                  <a:schemeClr val="tx1"/>
                </a:solidFill>
                <a:latin typeface="Calibri"/>
                <a:cs typeface="Calibri"/>
              </a:rPr>
              <a:t>single</a:t>
            </a:r>
            <a:r>
              <a:rPr lang="en-US" sz="1600" b="0" spc="-60" dirty="0">
                <a:solidFill>
                  <a:schemeClr val="tx1"/>
                </a:solidFill>
                <a:latin typeface="Calibri"/>
                <a:cs typeface="Calibri"/>
              </a:rPr>
              <a:t> </a:t>
            </a:r>
            <a:r>
              <a:rPr lang="en-US" sz="1600" b="0" dirty="0">
                <a:solidFill>
                  <a:schemeClr val="tx1"/>
                </a:solidFill>
                <a:latin typeface="Calibri"/>
                <a:cs typeface="Calibri"/>
              </a:rPr>
              <a:t>trial</a:t>
            </a:r>
            <a:r>
              <a:rPr lang="en-US" sz="1600" b="0" spc="-60" dirty="0">
                <a:solidFill>
                  <a:schemeClr val="tx1"/>
                </a:solidFill>
                <a:latin typeface="Calibri"/>
                <a:cs typeface="Calibri"/>
              </a:rPr>
              <a:t> </a:t>
            </a:r>
            <a:r>
              <a:rPr lang="en-US" sz="1600" b="0" dirty="0">
                <a:solidFill>
                  <a:schemeClr val="tx1"/>
                </a:solidFill>
                <a:latin typeface="Calibri"/>
                <a:cs typeface="Calibri"/>
              </a:rPr>
              <a:t>show</a:t>
            </a:r>
            <a:r>
              <a:rPr lang="en-US" sz="1600" b="0" spc="-35" dirty="0">
                <a:solidFill>
                  <a:schemeClr val="tx1"/>
                </a:solidFill>
                <a:latin typeface="Calibri"/>
                <a:cs typeface="Calibri"/>
              </a:rPr>
              <a:t> </a:t>
            </a:r>
            <a:r>
              <a:rPr lang="en-US" sz="1600" b="0" dirty="0">
                <a:solidFill>
                  <a:schemeClr val="tx1"/>
                </a:solidFill>
                <a:latin typeface="Calibri"/>
                <a:cs typeface="Calibri"/>
              </a:rPr>
              <a:t>the</a:t>
            </a:r>
            <a:r>
              <a:rPr lang="en-US" sz="1600" b="0" spc="-35" dirty="0">
                <a:solidFill>
                  <a:schemeClr val="tx1"/>
                </a:solidFill>
                <a:latin typeface="Calibri"/>
                <a:cs typeface="Calibri"/>
              </a:rPr>
              <a:t> </a:t>
            </a:r>
            <a:r>
              <a:rPr lang="en-US" sz="1600" b="0" dirty="0">
                <a:solidFill>
                  <a:schemeClr val="tx1"/>
                </a:solidFill>
                <a:latin typeface="Calibri"/>
                <a:cs typeface="Calibri"/>
              </a:rPr>
              <a:t>fall</a:t>
            </a:r>
            <a:r>
              <a:rPr lang="en-US" sz="1600" b="0" spc="-65" dirty="0">
                <a:solidFill>
                  <a:schemeClr val="tx1"/>
                </a:solidFill>
                <a:latin typeface="Calibri"/>
                <a:cs typeface="Calibri"/>
              </a:rPr>
              <a:t> </a:t>
            </a:r>
            <a:r>
              <a:rPr lang="en-US" sz="1600" b="0" spc="-10" dirty="0">
                <a:solidFill>
                  <a:schemeClr val="tx1"/>
                </a:solidFill>
                <a:latin typeface="Calibri"/>
                <a:cs typeface="Calibri"/>
              </a:rPr>
              <a:t>distance</a:t>
            </a:r>
            <a:r>
              <a:rPr lang="en-US" sz="1600" b="0" spc="-60" dirty="0">
                <a:solidFill>
                  <a:schemeClr val="tx1"/>
                </a:solidFill>
                <a:latin typeface="Calibri"/>
                <a:cs typeface="Calibri"/>
              </a:rPr>
              <a:t> </a:t>
            </a:r>
            <a:r>
              <a:rPr lang="en-US" sz="1600" b="0" spc="-25" dirty="0">
                <a:solidFill>
                  <a:schemeClr val="tx1"/>
                </a:solidFill>
                <a:latin typeface="Calibri"/>
                <a:cs typeface="Calibri"/>
              </a:rPr>
              <a:t>in </a:t>
            </a:r>
            <a:r>
              <a:rPr lang="en-US" sz="1600" b="0" spc="-10" dirty="0">
                <a:solidFill>
                  <a:schemeClr val="tx1"/>
                </a:solidFill>
                <a:latin typeface="Calibri"/>
                <a:cs typeface="Calibri"/>
              </a:rPr>
              <a:t>centimeters</a:t>
            </a:r>
            <a:r>
              <a:rPr lang="en-US" sz="1600" b="0" spc="-20" dirty="0">
                <a:solidFill>
                  <a:schemeClr val="tx1"/>
                </a:solidFill>
                <a:latin typeface="Calibri"/>
                <a:cs typeface="Calibri"/>
              </a:rPr>
              <a:t> </a:t>
            </a:r>
            <a:r>
              <a:rPr lang="en-US" sz="1600" b="0" dirty="0">
                <a:solidFill>
                  <a:schemeClr val="tx1"/>
                </a:solidFill>
                <a:latin typeface="Calibri"/>
                <a:cs typeface="Calibri"/>
              </a:rPr>
              <a:t>and</a:t>
            </a:r>
            <a:r>
              <a:rPr lang="en-US" sz="1600" b="0" spc="-50" dirty="0">
                <a:solidFill>
                  <a:schemeClr val="tx1"/>
                </a:solidFill>
                <a:latin typeface="Calibri"/>
                <a:cs typeface="Calibri"/>
              </a:rPr>
              <a:t> </a:t>
            </a:r>
            <a:r>
              <a:rPr lang="en-US" sz="1600" b="0" spc="-10" dirty="0">
                <a:solidFill>
                  <a:schemeClr val="tx1"/>
                </a:solidFill>
                <a:latin typeface="Calibri"/>
                <a:cs typeface="Calibri"/>
              </a:rPr>
              <a:t>meters</a:t>
            </a:r>
            <a:r>
              <a:rPr lang="en-US" sz="1600" b="0" spc="-15" dirty="0">
                <a:solidFill>
                  <a:schemeClr val="tx1"/>
                </a:solidFill>
                <a:latin typeface="Calibri"/>
                <a:cs typeface="Calibri"/>
              </a:rPr>
              <a:t> </a:t>
            </a:r>
            <a:r>
              <a:rPr lang="en-US" sz="1600" b="0" dirty="0">
                <a:solidFill>
                  <a:schemeClr val="tx1"/>
                </a:solidFill>
                <a:latin typeface="Calibri"/>
                <a:cs typeface="Calibri"/>
              </a:rPr>
              <a:t>as</a:t>
            </a:r>
            <a:r>
              <a:rPr lang="en-US" sz="1600" b="0" spc="-40" dirty="0">
                <a:solidFill>
                  <a:schemeClr val="tx1"/>
                </a:solidFill>
                <a:latin typeface="Calibri"/>
                <a:cs typeface="Calibri"/>
              </a:rPr>
              <a:t> </a:t>
            </a:r>
            <a:r>
              <a:rPr lang="en-US" sz="1600" b="0" dirty="0">
                <a:solidFill>
                  <a:schemeClr val="tx1"/>
                </a:solidFill>
                <a:latin typeface="Calibri"/>
                <a:cs typeface="Calibri"/>
              </a:rPr>
              <a:t>a</a:t>
            </a:r>
            <a:r>
              <a:rPr lang="en-US" sz="1600" b="0" spc="-35" dirty="0">
                <a:solidFill>
                  <a:schemeClr val="tx1"/>
                </a:solidFill>
                <a:latin typeface="Calibri"/>
                <a:cs typeface="Calibri"/>
              </a:rPr>
              <a:t> </a:t>
            </a:r>
            <a:r>
              <a:rPr lang="en-US" sz="1600" b="0" dirty="0">
                <a:solidFill>
                  <a:schemeClr val="tx1"/>
                </a:solidFill>
                <a:latin typeface="Calibri"/>
                <a:cs typeface="Calibri"/>
              </a:rPr>
              <a:t>function</a:t>
            </a:r>
            <a:r>
              <a:rPr lang="en-US" sz="1600" b="0" spc="-50" dirty="0">
                <a:solidFill>
                  <a:schemeClr val="tx1"/>
                </a:solidFill>
                <a:latin typeface="Calibri"/>
                <a:cs typeface="Calibri"/>
              </a:rPr>
              <a:t> </a:t>
            </a:r>
            <a:r>
              <a:rPr lang="en-US" sz="1600" b="0" dirty="0">
                <a:solidFill>
                  <a:schemeClr val="tx1"/>
                </a:solidFill>
                <a:latin typeface="Calibri"/>
                <a:cs typeface="Calibri"/>
              </a:rPr>
              <a:t>of</a:t>
            </a:r>
            <a:r>
              <a:rPr lang="en-US" sz="1600" b="0" spc="-25" dirty="0">
                <a:solidFill>
                  <a:schemeClr val="tx1"/>
                </a:solidFill>
                <a:latin typeface="Calibri"/>
                <a:cs typeface="Calibri"/>
              </a:rPr>
              <a:t> </a:t>
            </a:r>
            <a:r>
              <a:rPr lang="en-US" sz="1600" b="0" spc="-20" dirty="0">
                <a:solidFill>
                  <a:schemeClr val="tx1"/>
                </a:solidFill>
                <a:latin typeface="Calibri"/>
                <a:cs typeface="Calibri"/>
              </a:rPr>
              <a:t>time </a:t>
            </a:r>
            <a:r>
              <a:rPr lang="en-US" sz="1600" b="0" dirty="0">
                <a:solidFill>
                  <a:schemeClr val="tx1"/>
                </a:solidFill>
                <a:latin typeface="Calibri"/>
                <a:cs typeface="Calibri"/>
              </a:rPr>
              <a:t>with</a:t>
            </a:r>
            <a:r>
              <a:rPr lang="en-US" sz="1600" b="0" spc="-60" dirty="0">
                <a:solidFill>
                  <a:schemeClr val="tx1"/>
                </a:solidFill>
                <a:latin typeface="Calibri"/>
                <a:cs typeface="Calibri"/>
              </a:rPr>
              <a:t> </a:t>
            </a:r>
            <a:r>
              <a:rPr lang="en-US" sz="1600" b="0" dirty="0">
                <a:solidFill>
                  <a:schemeClr val="tx1"/>
                </a:solidFill>
                <a:latin typeface="Calibri"/>
                <a:cs typeface="Calibri"/>
              </a:rPr>
              <a:t>the</a:t>
            </a:r>
            <a:r>
              <a:rPr lang="en-US" sz="1600" b="0" spc="-55" dirty="0">
                <a:solidFill>
                  <a:schemeClr val="tx1"/>
                </a:solidFill>
                <a:latin typeface="Calibri"/>
                <a:cs typeface="Calibri"/>
              </a:rPr>
              <a:t> </a:t>
            </a:r>
            <a:r>
              <a:rPr lang="en-US" sz="1600" b="0" dirty="0">
                <a:solidFill>
                  <a:schemeClr val="tx1"/>
                </a:solidFill>
                <a:latin typeface="Calibri"/>
                <a:cs typeface="Calibri"/>
              </a:rPr>
              <a:t>values</a:t>
            </a:r>
            <a:r>
              <a:rPr lang="en-US" sz="1600" b="0" spc="-55" dirty="0">
                <a:solidFill>
                  <a:schemeClr val="tx1"/>
                </a:solidFill>
                <a:latin typeface="Calibri"/>
                <a:cs typeface="Calibri"/>
              </a:rPr>
              <a:t> </a:t>
            </a:r>
            <a:r>
              <a:rPr lang="en-US" sz="1600" b="0" spc="-10" dirty="0">
                <a:solidFill>
                  <a:schemeClr val="tx1"/>
                </a:solidFill>
                <a:latin typeface="Calibri"/>
                <a:cs typeface="Calibri"/>
              </a:rPr>
              <a:t>generated</a:t>
            </a:r>
            <a:r>
              <a:rPr lang="en-US" sz="1600" b="0" spc="-45" dirty="0">
                <a:solidFill>
                  <a:schemeClr val="tx1"/>
                </a:solidFill>
                <a:latin typeface="Calibri"/>
                <a:cs typeface="Calibri"/>
              </a:rPr>
              <a:t> </a:t>
            </a:r>
            <a:r>
              <a:rPr lang="en-US" sz="1600" b="0" dirty="0">
                <a:solidFill>
                  <a:schemeClr val="tx1"/>
                </a:solidFill>
                <a:latin typeface="Calibri"/>
                <a:cs typeface="Calibri"/>
              </a:rPr>
              <a:t>for</a:t>
            </a:r>
            <a:r>
              <a:rPr lang="en-US" sz="1600" b="0" spc="-40" dirty="0">
                <a:solidFill>
                  <a:schemeClr val="tx1"/>
                </a:solidFill>
                <a:latin typeface="Calibri"/>
                <a:cs typeface="Calibri"/>
              </a:rPr>
              <a:t> </a:t>
            </a:r>
            <a:r>
              <a:rPr lang="en-US" sz="1600" b="0" dirty="0">
                <a:solidFill>
                  <a:schemeClr val="tx1"/>
                </a:solidFill>
                <a:latin typeface="Calibri"/>
                <a:cs typeface="Calibri"/>
              </a:rPr>
              <a:t>kinetic</a:t>
            </a:r>
            <a:r>
              <a:rPr lang="en-US" sz="1600" b="0" spc="-60" dirty="0">
                <a:solidFill>
                  <a:schemeClr val="tx1"/>
                </a:solidFill>
                <a:latin typeface="Calibri"/>
                <a:cs typeface="Calibri"/>
              </a:rPr>
              <a:t> </a:t>
            </a:r>
            <a:r>
              <a:rPr lang="en-US" sz="1600" b="0" spc="-10" dirty="0">
                <a:solidFill>
                  <a:schemeClr val="tx1"/>
                </a:solidFill>
                <a:latin typeface="Calibri"/>
                <a:cs typeface="Calibri"/>
              </a:rPr>
              <a:t>energy </a:t>
            </a:r>
            <a:r>
              <a:rPr lang="en-US" sz="1600" b="0" dirty="0">
                <a:solidFill>
                  <a:schemeClr val="tx1"/>
                </a:solidFill>
                <a:latin typeface="Calibri"/>
                <a:cs typeface="Calibri"/>
              </a:rPr>
              <a:t>K,</a:t>
            </a:r>
            <a:r>
              <a:rPr lang="en-US" sz="1600" b="0" spc="-40" dirty="0">
                <a:solidFill>
                  <a:schemeClr val="tx1"/>
                </a:solidFill>
                <a:latin typeface="Calibri"/>
                <a:cs typeface="Calibri"/>
              </a:rPr>
              <a:t> </a:t>
            </a:r>
            <a:r>
              <a:rPr lang="en-US" sz="1600" b="0" spc="-10" dirty="0">
                <a:solidFill>
                  <a:schemeClr val="tx1"/>
                </a:solidFill>
                <a:latin typeface="Calibri"/>
                <a:cs typeface="Calibri"/>
              </a:rPr>
              <a:t>potential</a:t>
            </a:r>
            <a:r>
              <a:rPr lang="en-US" sz="1600" b="0" spc="-55" dirty="0">
                <a:solidFill>
                  <a:schemeClr val="tx1"/>
                </a:solidFill>
                <a:latin typeface="Calibri"/>
                <a:cs typeface="Calibri"/>
              </a:rPr>
              <a:t> </a:t>
            </a:r>
            <a:r>
              <a:rPr lang="en-US" sz="1600" b="0" dirty="0">
                <a:solidFill>
                  <a:schemeClr val="tx1"/>
                </a:solidFill>
                <a:latin typeface="Calibri"/>
                <a:cs typeface="Calibri"/>
              </a:rPr>
              <a:t>energy</a:t>
            </a:r>
            <a:r>
              <a:rPr lang="en-US" sz="1600" b="0" spc="-10" dirty="0">
                <a:solidFill>
                  <a:schemeClr val="tx1"/>
                </a:solidFill>
                <a:latin typeface="Calibri"/>
                <a:cs typeface="Calibri"/>
              </a:rPr>
              <a:t> </a:t>
            </a:r>
            <a:r>
              <a:rPr lang="en-US" sz="1600" b="0" dirty="0">
                <a:solidFill>
                  <a:schemeClr val="tx1"/>
                </a:solidFill>
                <a:latin typeface="Calibri"/>
                <a:cs typeface="Calibri"/>
              </a:rPr>
              <a:t>U,</a:t>
            </a:r>
            <a:r>
              <a:rPr lang="en-US" sz="1600" b="0" spc="-30" dirty="0">
                <a:solidFill>
                  <a:schemeClr val="tx1"/>
                </a:solidFill>
                <a:latin typeface="Calibri"/>
                <a:cs typeface="Calibri"/>
              </a:rPr>
              <a:t> </a:t>
            </a:r>
            <a:r>
              <a:rPr lang="en-US" sz="1600" b="0" dirty="0">
                <a:solidFill>
                  <a:schemeClr val="tx1"/>
                </a:solidFill>
                <a:latin typeface="Calibri"/>
                <a:cs typeface="Calibri"/>
              </a:rPr>
              <a:t>and</a:t>
            </a:r>
            <a:r>
              <a:rPr lang="en-US" sz="1600" b="0" spc="-55" dirty="0">
                <a:solidFill>
                  <a:schemeClr val="tx1"/>
                </a:solidFill>
                <a:latin typeface="Calibri"/>
                <a:cs typeface="Calibri"/>
              </a:rPr>
              <a:t> </a:t>
            </a:r>
            <a:r>
              <a:rPr lang="en-US" sz="1600" b="0" dirty="0">
                <a:solidFill>
                  <a:schemeClr val="tx1"/>
                </a:solidFill>
                <a:latin typeface="Calibri"/>
                <a:cs typeface="Calibri"/>
              </a:rPr>
              <a:t>total</a:t>
            </a:r>
            <a:r>
              <a:rPr lang="en-US" sz="1600" b="0" spc="-35" dirty="0">
                <a:solidFill>
                  <a:schemeClr val="tx1"/>
                </a:solidFill>
                <a:latin typeface="Calibri"/>
                <a:cs typeface="Calibri"/>
              </a:rPr>
              <a:t> </a:t>
            </a:r>
            <a:r>
              <a:rPr lang="en-US" sz="1600" b="0" spc="-10" dirty="0">
                <a:solidFill>
                  <a:schemeClr val="tx1"/>
                </a:solidFill>
                <a:latin typeface="Calibri"/>
                <a:cs typeface="Calibri"/>
              </a:rPr>
              <a:t>mechanical </a:t>
            </a:r>
            <a:r>
              <a:rPr lang="en-US" sz="1600" b="0" dirty="0">
                <a:solidFill>
                  <a:schemeClr val="tx1"/>
                </a:solidFill>
                <a:latin typeface="Calibri"/>
                <a:cs typeface="Calibri"/>
              </a:rPr>
              <a:t>energy</a:t>
            </a:r>
            <a:r>
              <a:rPr lang="en-US" sz="1600" b="0" spc="-60" dirty="0">
                <a:solidFill>
                  <a:schemeClr val="tx1"/>
                </a:solidFill>
                <a:latin typeface="Calibri"/>
                <a:cs typeface="Calibri"/>
              </a:rPr>
              <a:t> </a:t>
            </a:r>
            <a:r>
              <a:rPr lang="en-US" sz="1600" b="0" spc="-25" dirty="0">
                <a:solidFill>
                  <a:schemeClr val="tx1"/>
                </a:solidFill>
                <a:latin typeface="Calibri"/>
                <a:cs typeface="Calibri"/>
              </a:rPr>
              <a:t>E.</a:t>
            </a:r>
            <a:endParaRPr lang="en-US" sz="1600" dirty="0">
              <a:solidFill>
                <a:schemeClr val="tx1"/>
              </a:solidFill>
              <a:latin typeface="Calibri"/>
              <a:cs typeface="Calibri"/>
            </a:endParaRPr>
          </a:p>
        </p:txBody>
      </p:sp>
      <p:sp>
        <p:nvSpPr>
          <p:cNvPr id="3" name="object 3"/>
          <p:cNvSpPr txBox="1">
            <a:spLocks noGrp="1"/>
          </p:cNvSpPr>
          <p:nvPr>
            <p:ph type="ftr" sz="quarter" idx="5"/>
          </p:nvPr>
        </p:nvSpPr>
        <p:spPr>
          <a:xfrm>
            <a:off x="5482590" y="6465214"/>
            <a:ext cx="1227454"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12700">
              <a:lnSpc>
                <a:spcPts val="1240"/>
              </a:lnSpc>
            </a:pPr>
            <a:r>
              <a:rPr lang="en-US" dirty="0"/>
              <a:t>PHYS204</a:t>
            </a:r>
            <a:r>
              <a:rPr lang="en-US" spc="10" dirty="0"/>
              <a:t> </a:t>
            </a:r>
            <a:r>
              <a:rPr lang="en-US" dirty="0"/>
              <a:t>2023</a:t>
            </a:r>
            <a:r>
              <a:rPr lang="en-US" spc="5" dirty="0"/>
              <a:t> </a:t>
            </a:r>
            <a:r>
              <a:rPr lang="en-US" spc="-25" dirty="0"/>
              <a:t>May</a:t>
            </a:r>
            <a:endParaRPr spc="-25" dirty="0"/>
          </a:p>
        </p:txBody>
      </p:sp>
      <p:pic>
        <p:nvPicPr>
          <p:cNvPr id="6" name="Picture 5">
            <a:extLst>
              <a:ext uri="{FF2B5EF4-FFF2-40B4-BE49-F238E27FC236}">
                <a16:creationId xmlns:a16="http://schemas.microsoft.com/office/drawing/2014/main" id="{0A5B6718-5378-C19C-CF69-C1BA8FBF13E1}"/>
              </a:ext>
            </a:extLst>
          </p:cNvPr>
          <p:cNvPicPr>
            <a:picLocks noChangeAspect="1"/>
          </p:cNvPicPr>
          <p:nvPr/>
        </p:nvPicPr>
        <p:blipFill>
          <a:blip r:embed="rId2"/>
          <a:stretch>
            <a:fillRect/>
          </a:stretch>
        </p:blipFill>
        <p:spPr>
          <a:xfrm>
            <a:off x="5911729" y="1382986"/>
            <a:ext cx="5034846" cy="4845701"/>
          </a:xfrm>
          <a:prstGeom prst="rect">
            <a:avLst/>
          </a:prstGeom>
        </p:spPr>
      </p:pic>
      <p:sp>
        <p:nvSpPr>
          <p:cNvPr id="7" name="TextBox 6">
            <a:extLst>
              <a:ext uri="{FF2B5EF4-FFF2-40B4-BE49-F238E27FC236}">
                <a16:creationId xmlns:a16="http://schemas.microsoft.com/office/drawing/2014/main" id="{7B28E627-645C-1555-C63D-467FE2D7D55F}"/>
              </a:ext>
            </a:extLst>
          </p:cNvPr>
          <p:cNvSpPr txBox="1"/>
          <p:nvPr/>
        </p:nvSpPr>
        <p:spPr>
          <a:xfrm>
            <a:off x="677334" y="451513"/>
            <a:ext cx="10714630" cy="830997"/>
          </a:xfrm>
          <a:prstGeom prst="rect">
            <a:avLst/>
          </a:prstGeom>
          <a:noFill/>
        </p:spPr>
        <p:txBody>
          <a:bodyPr wrap="square" rtlCol="0">
            <a:spAutoFit/>
          </a:bodyPr>
          <a:lstStyle/>
          <a:p>
            <a:pPr algn="ctr"/>
            <a:r>
              <a:rPr lang="en-US" sz="4800" dirty="0"/>
              <a:t>Module 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25440" y="1952244"/>
            <a:ext cx="5687568" cy="2944367"/>
          </a:xfrm>
          <a:prstGeom prst="rect">
            <a:avLst/>
          </a:prstGeom>
        </p:spPr>
      </p:pic>
      <p:sp>
        <p:nvSpPr>
          <p:cNvPr id="3" name="object 3"/>
          <p:cNvSpPr txBox="1">
            <a:spLocks noGrp="1"/>
          </p:cNvSpPr>
          <p:nvPr>
            <p:ph type="title"/>
          </p:nvPr>
        </p:nvSpPr>
        <p:spPr>
          <a:xfrm>
            <a:off x="918768" y="688594"/>
            <a:ext cx="2864485" cy="1300480"/>
          </a:xfrm>
          <a:prstGeom prst="rect">
            <a:avLst/>
          </a:prstGeom>
        </p:spPr>
        <p:txBody>
          <a:bodyPr vert="horz" wrap="square" lIns="0" tIns="89535" rIns="0" bIns="0" rtlCol="0">
            <a:spAutoFit/>
          </a:bodyPr>
          <a:lstStyle/>
          <a:p>
            <a:pPr marL="12700" marR="5080">
              <a:lnSpc>
                <a:spcPts val="4750"/>
              </a:lnSpc>
              <a:spcBef>
                <a:spcPts val="705"/>
              </a:spcBef>
            </a:pPr>
            <a:r>
              <a:rPr dirty="0"/>
              <a:t>Excel</a:t>
            </a:r>
            <a:r>
              <a:rPr spc="-105" dirty="0"/>
              <a:t> </a:t>
            </a:r>
            <a:r>
              <a:rPr spc="-10" dirty="0"/>
              <a:t>Graph (Screenshot)</a:t>
            </a:r>
          </a:p>
        </p:txBody>
      </p:sp>
      <p:sp>
        <p:nvSpPr>
          <p:cNvPr id="5" name="object 5"/>
          <p:cNvSpPr txBox="1">
            <a:spLocks noGrp="1"/>
          </p:cNvSpPr>
          <p:nvPr>
            <p:ph type="ftr" sz="quarter" idx="5"/>
          </p:nvPr>
        </p:nvSpPr>
        <p:spPr>
          <a:xfrm>
            <a:off x="5482590" y="6465214"/>
            <a:ext cx="1227454"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12700">
              <a:lnSpc>
                <a:spcPts val="1240"/>
              </a:lnSpc>
            </a:pPr>
            <a:r>
              <a:rPr lang="en-US" dirty="0"/>
              <a:t>PHYS204</a:t>
            </a:r>
            <a:r>
              <a:rPr lang="en-US" spc="10" dirty="0"/>
              <a:t> </a:t>
            </a:r>
            <a:r>
              <a:rPr lang="en-US" dirty="0"/>
              <a:t>2023</a:t>
            </a:r>
            <a:r>
              <a:rPr lang="en-US" spc="5" dirty="0"/>
              <a:t> </a:t>
            </a:r>
            <a:r>
              <a:rPr lang="en-US" spc="-25" dirty="0"/>
              <a:t>May</a:t>
            </a:r>
            <a:endParaRPr spc="-25" dirty="0"/>
          </a:p>
        </p:txBody>
      </p:sp>
      <p:sp>
        <p:nvSpPr>
          <p:cNvPr id="4" name="object 4"/>
          <p:cNvSpPr txBox="1"/>
          <p:nvPr/>
        </p:nvSpPr>
        <p:spPr>
          <a:xfrm>
            <a:off x="918768" y="2054479"/>
            <a:ext cx="3699510" cy="911788"/>
          </a:xfrm>
          <a:prstGeom prst="rect">
            <a:avLst/>
          </a:prstGeom>
        </p:spPr>
        <p:txBody>
          <a:bodyPr vert="horz" wrap="square" lIns="0" tIns="39370" rIns="0" bIns="0" rtlCol="0">
            <a:spAutoFit/>
          </a:bodyPr>
          <a:lstStyle/>
          <a:p>
            <a:pPr marL="12700" marR="5080">
              <a:lnSpc>
                <a:spcPts val="1730"/>
              </a:lnSpc>
              <a:spcBef>
                <a:spcPts val="310"/>
              </a:spcBef>
            </a:pPr>
            <a:r>
              <a:rPr sz="1600" dirty="0">
                <a:latin typeface="Calibri"/>
                <a:cs typeface="Calibri"/>
              </a:rPr>
              <a:t>Include</a:t>
            </a:r>
            <a:r>
              <a:rPr sz="1600" spc="-70" dirty="0">
                <a:latin typeface="Calibri"/>
                <a:cs typeface="Calibri"/>
              </a:rPr>
              <a:t> </a:t>
            </a:r>
            <a:r>
              <a:rPr sz="1600" dirty="0">
                <a:latin typeface="Calibri"/>
                <a:cs typeface="Calibri"/>
              </a:rPr>
              <a:t>Excel</a:t>
            </a:r>
            <a:r>
              <a:rPr sz="1600" spc="-50" dirty="0">
                <a:latin typeface="Calibri"/>
                <a:cs typeface="Calibri"/>
              </a:rPr>
              <a:t> </a:t>
            </a:r>
            <a:r>
              <a:rPr sz="1600" dirty="0">
                <a:latin typeface="Calibri"/>
                <a:cs typeface="Calibri"/>
              </a:rPr>
              <a:t>graph</a:t>
            </a:r>
            <a:r>
              <a:rPr sz="1600" spc="-60" dirty="0">
                <a:latin typeface="Calibri"/>
                <a:cs typeface="Calibri"/>
              </a:rPr>
              <a:t> </a:t>
            </a:r>
            <a:r>
              <a:rPr sz="1600" dirty="0">
                <a:latin typeface="Calibri"/>
                <a:cs typeface="Calibri"/>
              </a:rPr>
              <a:t>for</a:t>
            </a:r>
            <a:r>
              <a:rPr sz="1600" spc="-45" dirty="0">
                <a:latin typeface="Calibri"/>
                <a:cs typeface="Calibri"/>
              </a:rPr>
              <a:t> </a:t>
            </a:r>
            <a:r>
              <a:rPr sz="1600" dirty="0">
                <a:latin typeface="Calibri"/>
                <a:cs typeface="Calibri"/>
              </a:rPr>
              <a:t>a</a:t>
            </a:r>
            <a:r>
              <a:rPr sz="1600" spc="-55" dirty="0">
                <a:latin typeface="Calibri"/>
                <a:cs typeface="Calibri"/>
              </a:rPr>
              <a:t> </a:t>
            </a:r>
            <a:r>
              <a:rPr sz="1600" dirty="0">
                <a:latin typeface="Calibri"/>
                <a:cs typeface="Calibri"/>
              </a:rPr>
              <a:t>single</a:t>
            </a:r>
            <a:r>
              <a:rPr sz="1600" spc="-80" dirty="0">
                <a:latin typeface="Calibri"/>
                <a:cs typeface="Calibri"/>
              </a:rPr>
              <a:t> </a:t>
            </a:r>
            <a:r>
              <a:rPr sz="1600" dirty="0">
                <a:latin typeface="Calibri"/>
                <a:cs typeface="Calibri"/>
              </a:rPr>
              <a:t>trial</a:t>
            </a:r>
            <a:r>
              <a:rPr sz="1600" spc="-60" dirty="0">
                <a:latin typeface="Calibri"/>
                <a:cs typeface="Calibri"/>
              </a:rPr>
              <a:t> </a:t>
            </a:r>
            <a:r>
              <a:rPr sz="1600" spc="-10" dirty="0">
                <a:latin typeface="Calibri"/>
                <a:cs typeface="Calibri"/>
              </a:rPr>
              <a:t>showing </a:t>
            </a:r>
            <a:r>
              <a:rPr sz="1600" dirty="0">
                <a:latin typeface="Calibri"/>
                <a:cs typeface="Calibri"/>
              </a:rPr>
              <a:t>the</a:t>
            </a:r>
            <a:r>
              <a:rPr sz="1600" spc="-50" dirty="0">
                <a:latin typeface="Calibri"/>
                <a:cs typeface="Calibri"/>
              </a:rPr>
              <a:t> </a:t>
            </a:r>
            <a:r>
              <a:rPr sz="1600" dirty="0">
                <a:latin typeface="Calibri"/>
                <a:cs typeface="Calibri"/>
              </a:rPr>
              <a:t>plots</a:t>
            </a:r>
            <a:r>
              <a:rPr sz="1600" spc="-45" dirty="0">
                <a:latin typeface="Calibri"/>
                <a:cs typeface="Calibri"/>
              </a:rPr>
              <a:t> </a:t>
            </a:r>
            <a:r>
              <a:rPr sz="1600" dirty="0">
                <a:latin typeface="Calibri"/>
                <a:cs typeface="Calibri"/>
              </a:rPr>
              <a:t>of</a:t>
            </a:r>
            <a:r>
              <a:rPr sz="1600" spc="-35" dirty="0">
                <a:latin typeface="Calibri"/>
                <a:cs typeface="Calibri"/>
              </a:rPr>
              <a:t> </a:t>
            </a:r>
            <a:r>
              <a:rPr sz="1600" dirty="0">
                <a:latin typeface="Calibri"/>
                <a:cs typeface="Calibri"/>
              </a:rPr>
              <a:t>the</a:t>
            </a:r>
            <a:r>
              <a:rPr sz="1600" spc="-50" dirty="0">
                <a:latin typeface="Calibri"/>
                <a:cs typeface="Calibri"/>
              </a:rPr>
              <a:t> </a:t>
            </a:r>
            <a:r>
              <a:rPr sz="1600" dirty="0">
                <a:latin typeface="Calibri"/>
                <a:cs typeface="Calibri"/>
              </a:rPr>
              <a:t>kinetic</a:t>
            </a:r>
            <a:r>
              <a:rPr sz="1600" spc="-45" dirty="0">
                <a:latin typeface="Calibri"/>
                <a:cs typeface="Calibri"/>
              </a:rPr>
              <a:t> </a:t>
            </a:r>
            <a:r>
              <a:rPr sz="1600" dirty="0">
                <a:latin typeface="Calibri"/>
                <a:cs typeface="Calibri"/>
              </a:rPr>
              <a:t>energy</a:t>
            </a:r>
            <a:r>
              <a:rPr sz="1600" spc="-15" dirty="0">
                <a:latin typeface="Calibri"/>
                <a:cs typeface="Calibri"/>
              </a:rPr>
              <a:t> </a:t>
            </a:r>
            <a:r>
              <a:rPr sz="1600" dirty="0">
                <a:latin typeface="Calibri"/>
                <a:cs typeface="Calibri"/>
              </a:rPr>
              <a:t>K,</a:t>
            </a:r>
            <a:r>
              <a:rPr sz="1600" spc="-40" dirty="0">
                <a:latin typeface="Calibri"/>
                <a:cs typeface="Calibri"/>
              </a:rPr>
              <a:t> </a:t>
            </a:r>
            <a:r>
              <a:rPr sz="1600" spc="-10" dirty="0">
                <a:latin typeface="Calibri"/>
                <a:cs typeface="Calibri"/>
              </a:rPr>
              <a:t>potential </a:t>
            </a:r>
            <a:r>
              <a:rPr sz="1600" dirty="0">
                <a:latin typeface="Calibri"/>
                <a:cs typeface="Calibri"/>
              </a:rPr>
              <a:t>energy</a:t>
            </a:r>
            <a:r>
              <a:rPr sz="1600" spc="-20" dirty="0">
                <a:latin typeface="Calibri"/>
                <a:cs typeface="Calibri"/>
              </a:rPr>
              <a:t> </a:t>
            </a:r>
            <a:r>
              <a:rPr sz="1600" dirty="0">
                <a:latin typeface="Calibri"/>
                <a:cs typeface="Calibri"/>
              </a:rPr>
              <a:t>U,</a:t>
            </a:r>
            <a:r>
              <a:rPr sz="1600" spc="-35" dirty="0">
                <a:latin typeface="Calibri"/>
                <a:cs typeface="Calibri"/>
              </a:rPr>
              <a:t> </a:t>
            </a:r>
            <a:r>
              <a:rPr sz="1600" dirty="0">
                <a:latin typeface="Calibri"/>
                <a:cs typeface="Calibri"/>
              </a:rPr>
              <a:t>and</a:t>
            </a:r>
            <a:r>
              <a:rPr sz="1600" spc="-45" dirty="0">
                <a:latin typeface="Calibri"/>
                <a:cs typeface="Calibri"/>
              </a:rPr>
              <a:t> </a:t>
            </a:r>
            <a:r>
              <a:rPr sz="1600" dirty="0">
                <a:latin typeface="Calibri"/>
                <a:cs typeface="Calibri"/>
              </a:rPr>
              <a:t>total</a:t>
            </a:r>
            <a:r>
              <a:rPr sz="1600" spc="-45" dirty="0">
                <a:latin typeface="Calibri"/>
                <a:cs typeface="Calibri"/>
              </a:rPr>
              <a:t> </a:t>
            </a:r>
            <a:r>
              <a:rPr sz="1600" spc="-10" dirty="0">
                <a:latin typeface="Calibri"/>
                <a:cs typeface="Calibri"/>
              </a:rPr>
              <a:t>mechanical</a:t>
            </a:r>
            <a:r>
              <a:rPr sz="1600" spc="-45" dirty="0">
                <a:latin typeface="Calibri"/>
                <a:cs typeface="Calibri"/>
              </a:rPr>
              <a:t> </a:t>
            </a:r>
            <a:r>
              <a:rPr sz="1600" dirty="0">
                <a:latin typeface="Calibri"/>
                <a:cs typeface="Calibri"/>
              </a:rPr>
              <a:t>energy</a:t>
            </a:r>
            <a:r>
              <a:rPr sz="1600" spc="-20" dirty="0">
                <a:latin typeface="Calibri"/>
                <a:cs typeface="Calibri"/>
              </a:rPr>
              <a:t> </a:t>
            </a:r>
            <a:r>
              <a:rPr sz="1600" dirty="0">
                <a:latin typeface="Calibri"/>
                <a:cs typeface="Calibri"/>
              </a:rPr>
              <a:t>E</a:t>
            </a:r>
            <a:r>
              <a:rPr sz="1600" spc="-35" dirty="0">
                <a:latin typeface="Calibri"/>
                <a:cs typeface="Calibri"/>
              </a:rPr>
              <a:t> </a:t>
            </a:r>
            <a:r>
              <a:rPr sz="1600" dirty="0">
                <a:latin typeface="Calibri"/>
                <a:cs typeface="Calibri"/>
              </a:rPr>
              <a:t>as</a:t>
            </a:r>
            <a:r>
              <a:rPr sz="1600" spc="-40" dirty="0">
                <a:latin typeface="Calibri"/>
                <a:cs typeface="Calibri"/>
              </a:rPr>
              <a:t> </a:t>
            </a:r>
            <a:r>
              <a:rPr sz="1600" spc="-50" dirty="0">
                <a:latin typeface="Calibri"/>
                <a:cs typeface="Calibri"/>
              </a:rPr>
              <a:t>a </a:t>
            </a:r>
            <a:r>
              <a:rPr sz="1600" dirty="0">
                <a:latin typeface="Calibri"/>
                <a:cs typeface="Calibri"/>
              </a:rPr>
              <a:t>function</a:t>
            </a:r>
            <a:r>
              <a:rPr sz="1600" spc="-60" dirty="0">
                <a:latin typeface="Calibri"/>
                <a:cs typeface="Calibri"/>
              </a:rPr>
              <a:t> </a:t>
            </a:r>
            <a:r>
              <a:rPr sz="1600" dirty="0">
                <a:latin typeface="Calibri"/>
                <a:cs typeface="Calibri"/>
              </a:rPr>
              <a:t>of</a:t>
            </a:r>
            <a:r>
              <a:rPr sz="1600" spc="-40" dirty="0">
                <a:latin typeface="Calibri"/>
                <a:cs typeface="Calibri"/>
              </a:rPr>
              <a:t> </a:t>
            </a:r>
            <a:r>
              <a:rPr sz="1600" spc="-20" dirty="0">
                <a:latin typeface="Calibri"/>
                <a:cs typeface="Calibri"/>
              </a:rPr>
              <a:t>time.</a:t>
            </a:r>
            <a:endParaRPr sz="1600" dirty="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28825" y="3717547"/>
            <a:ext cx="3301365" cy="1851025"/>
            <a:chOff x="2028825" y="3717547"/>
            <a:chExt cx="3301365" cy="1851025"/>
          </a:xfrm>
        </p:grpSpPr>
        <p:sp>
          <p:nvSpPr>
            <p:cNvPr id="3" name="object 3"/>
            <p:cNvSpPr/>
            <p:nvPr/>
          </p:nvSpPr>
          <p:spPr>
            <a:xfrm>
              <a:off x="2028825" y="3879468"/>
              <a:ext cx="3167380" cy="1689100"/>
            </a:xfrm>
            <a:custGeom>
              <a:avLst/>
              <a:gdLst/>
              <a:ahLst/>
              <a:cxnLst/>
              <a:rect l="l" t="t" r="r" b="b"/>
              <a:pathLst>
                <a:path w="3167379" h="1689100">
                  <a:moveTo>
                    <a:pt x="142839" y="1379309"/>
                  </a:moveTo>
                  <a:lnTo>
                    <a:pt x="100234" y="1385760"/>
                  </a:lnTo>
                  <a:lnTo>
                    <a:pt x="9017" y="1426971"/>
                  </a:lnTo>
                  <a:lnTo>
                    <a:pt x="1777" y="1434337"/>
                  </a:lnTo>
                  <a:lnTo>
                    <a:pt x="0" y="1437639"/>
                  </a:lnTo>
                  <a:lnTo>
                    <a:pt x="381" y="1441957"/>
                  </a:lnTo>
                  <a:lnTo>
                    <a:pt x="2920" y="1447164"/>
                  </a:lnTo>
                  <a:lnTo>
                    <a:pt x="114681" y="1679320"/>
                  </a:lnTo>
                  <a:lnTo>
                    <a:pt x="117220" y="1684527"/>
                  </a:lnTo>
                  <a:lnTo>
                    <a:pt x="120395" y="1687575"/>
                  </a:lnTo>
                  <a:lnTo>
                    <a:pt x="127888" y="1689099"/>
                  </a:lnTo>
                  <a:lnTo>
                    <a:pt x="131318" y="1688718"/>
                  </a:lnTo>
                  <a:lnTo>
                    <a:pt x="134366" y="1687194"/>
                  </a:lnTo>
                  <a:lnTo>
                    <a:pt x="189483" y="1660652"/>
                  </a:lnTo>
                  <a:lnTo>
                    <a:pt x="205341" y="1652410"/>
                  </a:lnTo>
                  <a:lnTo>
                    <a:pt x="212814" y="1647824"/>
                  </a:lnTo>
                  <a:lnTo>
                    <a:pt x="142112" y="1647824"/>
                  </a:lnTo>
                  <a:lnTo>
                    <a:pt x="44576" y="1445259"/>
                  </a:lnTo>
                  <a:lnTo>
                    <a:pt x="79882" y="1428241"/>
                  </a:lnTo>
                  <a:lnTo>
                    <a:pt x="116744" y="1415668"/>
                  </a:lnTo>
                  <a:lnTo>
                    <a:pt x="127507" y="1414525"/>
                  </a:lnTo>
                  <a:lnTo>
                    <a:pt x="223875" y="1414525"/>
                  </a:lnTo>
                  <a:lnTo>
                    <a:pt x="223647" y="1414271"/>
                  </a:lnTo>
                  <a:lnTo>
                    <a:pt x="192143" y="1391197"/>
                  </a:lnTo>
                  <a:lnTo>
                    <a:pt x="155892" y="1380156"/>
                  </a:lnTo>
                  <a:lnTo>
                    <a:pt x="142839" y="1379309"/>
                  </a:lnTo>
                  <a:close/>
                </a:path>
                <a:path w="3167379" h="1689100">
                  <a:moveTo>
                    <a:pt x="223875" y="1414525"/>
                  </a:moveTo>
                  <a:lnTo>
                    <a:pt x="127507" y="1414525"/>
                  </a:lnTo>
                  <a:lnTo>
                    <a:pt x="137606" y="1414690"/>
                  </a:lnTo>
                  <a:lnTo>
                    <a:pt x="147335" y="1415938"/>
                  </a:lnTo>
                  <a:lnTo>
                    <a:pt x="182387" y="1431496"/>
                  </a:lnTo>
                  <a:lnTo>
                    <a:pt x="210296" y="1462293"/>
                  </a:lnTo>
                  <a:lnTo>
                    <a:pt x="231838" y="1507505"/>
                  </a:lnTo>
                  <a:lnTo>
                    <a:pt x="239156" y="1552003"/>
                  </a:lnTo>
                  <a:lnTo>
                    <a:pt x="238190" y="1561913"/>
                  </a:lnTo>
                  <a:lnTo>
                    <a:pt x="216788" y="1604136"/>
                  </a:lnTo>
                  <a:lnTo>
                    <a:pt x="177800" y="1630679"/>
                  </a:lnTo>
                  <a:lnTo>
                    <a:pt x="142112" y="1647824"/>
                  </a:lnTo>
                  <a:lnTo>
                    <a:pt x="212814" y="1647824"/>
                  </a:lnTo>
                  <a:lnTo>
                    <a:pt x="252438" y="1614497"/>
                  </a:lnTo>
                  <a:lnTo>
                    <a:pt x="271780" y="1580260"/>
                  </a:lnTo>
                  <a:lnTo>
                    <a:pt x="277887" y="1540666"/>
                  </a:lnTo>
                  <a:lnTo>
                    <a:pt x="276860" y="1526285"/>
                  </a:lnTo>
                  <a:lnTo>
                    <a:pt x="264483" y="1479708"/>
                  </a:lnTo>
                  <a:lnTo>
                    <a:pt x="241649" y="1436179"/>
                  </a:lnTo>
                  <a:lnTo>
                    <a:pt x="232957" y="1424606"/>
                  </a:lnTo>
                  <a:lnTo>
                    <a:pt x="223875" y="1414525"/>
                  </a:lnTo>
                  <a:close/>
                </a:path>
                <a:path w="3167379" h="1689100">
                  <a:moveTo>
                    <a:pt x="392175" y="1331213"/>
                  </a:moveTo>
                  <a:lnTo>
                    <a:pt x="352551" y="1341754"/>
                  </a:lnTo>
                  <a:lnTo>
                    <a:pt x="319913" y="1366138"/>
                  </a:lnTo>
                  <a:lnTo>
                    <a:pt x="300007" y="1408642"/>
                  </a:lnTo>
                  <a:lnTo>
                    <a:pt x="298941" y="1428876"/>
                  </a:lnTo>
                  <a:lnTo>
                    <a:pt x="299847" y="1439163"/>
                  </a:lnTo>
                  <a:lnTo>
                    <a:pt x="314070" y="1483994"/>
                  </a:lnTo>
                  <a:lnTo>
                    <a:pt x="340613" y="1524253"/>
                  </a:lnTo>
                  <a:lnTo>
                    <a:pt x="372744" y="1546732"/>
                  </a:lnTo>
                  <a:lnTo>
                    <a:pt x="400087" y="1551965"/>
                  </a:lnTo>
                  <a:lnTo>
                    <a:pt x="409829" y="1551558"/>
                  </a:lnTo>
                  <a:lnTo>
                    <a:pt x="451993" y="1538985"/>
                  </a:lnTo>
                  <a:lnTo>
                    <a:pt x="483708" y="1519302"/>
                  </a:lnTo>
                  <a:lnTo>
                    <a:pt x="405585" y="1519300"/>
                  </a:lnTo>
                  <a:lnTo>
                    <a:pt x="399224" y="1518554"/>
                  </a:lnTo>
                  <a:lnTo>
                    <a:pt x="362997" y="1493383"/>
                  </a:lnTo>
                  <a:lnTo>
                    <a:pt x="351281" y="1473326"/>
                  </a:lnTo>
                  <a:lnTo>
                    <a:pt x="401885" y="1448942"/>
                  </a:lnTo>
                  <a:lnTo>
                    <a:pt x="339470" y="1448942"/>
                  </a:lnTo>
                  <a:lnTo>
                    <a:pt x="336169" y="1441449"/>
                  </a:lnTo>
                  <a:lnTo>
                    <a:pt x="334137" y="1433702"/>
                  </a:lnTo>
                  <a:lnTo>
                    <a:pt x="332164" y="1418415"/>
                  </a:lnTo>
                  <a:lnTo>
                    <a:pt x="332208" y="1415922"/>
                  </a:lnTo>
                  <a:lnTo>
                    <a:pt x="348614" y="1377568"/>
                  </a:lnTo>
                  <a:lnTo>
                    <a:pt x="386318" y="1362138"/>
                  </a:lnTo>
                  <a:lnTo>
                    <a:pt x="456333" y="1362138"/>
                  </a:lnTo>
                  <a:lnTo>
                    <a:pt x="452881" y="1358010"/>
                  </a:lnTo>
                  <a:lnTo>
                    <a:pt x="417893" y="1334714"/>
                  </a:lnTo>
                  <a:lnTo>
                    <a:pt x="401129" y="1331475"/>
                  </a:lnTo>
                  <a:lnTo>
                    <a:pt x="392175" y="1331213"/>
                  </a:lnTo>
                  <a:close/>
                </a:path>
                <a:path w="3167379" h="1689100">
                  <a:moveTo>
                    <a:pt x="497205" y="1467484"/>
                  </a:moveTo>
                  <a:lnTo>
                    <a:pt x="486663" y="1476628"/>
                  </a:lnTo>
                  <a:lnTo>
                    <a:pt x="479298" y="1484248"/>
                  </a:lnTo>
                  <a:lnTo>
                    <a:pt x="448325" y="1507366"/>
                  </a:lnTo>
                  <a:lnTo>
                    <a:pt x="405602" y="1519302"/>
                  </a:lnTo>
                  <a:lnTo>
                    <a:pt x="483711" y="1519300"/>
                  </a:lnTo>
                  <a:lnTo>
                    <a:pt x="510158" y="1491868"/>
                  </a:lnTo>
                  <a:lnTo>
                    <a:pt x="510413" y="1490852"/>
                  </a:lnTo>
                  <a:lnTo>
                    <a:pt x="510305" y="1487249"/>
                  </a:lnTo>
                  <a:lnTo>
                    <a:pt x="509905" y="1485518"/>
                  </a:lnTo>
                  <a:lnTo>
                    <a:pt x="509524" y="1484248"/>
                  </a:lnTo>
                  <a:lnTo>
                    <a:pt x="509016" y="1482978"/>
                  </a:lnTo>
                  <a:lnTo>
                    <a:pt x="508507" y="1481581"/>
                  </a:lnTo>
                  <a:lnTo>
                    <a:pt x="507873" y="1480057"/>
                  </a:lnTo>
                  <a:lnTo>
                    <a:pt x="506983" y="1478279"/>
                  </a:lnTo>
                  <a:lnTo>
                    <a:pt x="505841" y="1475866"/>
                  </a:lnTo>
                  <a:lnTo>
                    <a:pt x="499237" y="1467611"/>
                  </a:lnTo>
                  <a:lnTo>
                    <a:pt x="498220" y="1467611"/>
                  </a:lnTo>
                  <a:lnTo>
                    <a:pt x="497205" y="1467484"/>
                  </a:lnTo>
                  <a:close/>
                </a:path>
                <a:path w="3167379" h="1689100">
                  <a:moveTo>
                    <a:pt x="456333" y="1362138"/>
                  </a:moveTo>
                  <a:lnTo>
                    <a:pt x="386318" y="1362138"/>
                  </a:lnTo>
                  <a:lnTo>
                    <a:pt x="396904" y="1362801"/>
                  </a:lnTo>
                  <a:lnTo>
                    <a:pt x="406907" y="1366011"/>
                  </a:lnTo>
                  <a:lnTo>
                    <a:pt x="416149" y="1371584"/>
                  </a:lnTo>
                  <a:lnTo>
                    <a:pt x="424449" y="1379346"/>
                  </a:lnTo>
                  <a:lnTo>
                    <a:pt x="431821" y="1389300"/>
                  </a:lnTo>
                  <a:lnTo>
                    <a:pt x="438276" y="1401444"/>
                  </a:lnTo>
                  <a:lnTo>
                    <a:pt x="339470" y="1448942"/>
                  </a:lnTo>
                  <a:lnTo>
                    <a:pt x="401885" y="1448942"/>
                  </a:lnTo>
                  <a:lnTo>
                    <a:pt x="473837" y="1414271"/>
                  </a:lnTo>
                  <a:lnTo>
                    <a:pt x="476250" y="1411731"/>
                  </a:lnTo>
                  <a:lnTo>
                    <a:pt x="477774" y="1408302"/>
                  </a:lnTo>
                  <a:lnTo>
                    <a:pt x="479425" y="1404746"/>
                  </a:lnTo>
                  <a:lnTo>
                    <a:pt x="478917" y="1400428"/>
                  </a:lnTo>
                  <a:lnTo>
                    <a:pt x="476376" y="1395221"/>
                  </a:lnTo>
                  <a:lnTo>
                    <a:pt x="473456" y="1389125"/>
                  </a:lnTo>
                  <a:lnTo>
                    <a:pt x="469026" y="1380549"/>
                  </a:lnTo>
                  <a:lnTo>
                    <a:pt x="464098" y="1372488"/>
                  </a:lnTo>
                  <a:lnTo>
                    <a:pt x="458739" y="1365015"/>
                  </a:lnTo>
                  <a:lnTo>
                    <a:pt x="456333" y="1362138"/>
                  </a:lnTo>
                  <a:close/>
                </a:path>
                <a:path w="3167379" h="1689100">
                  <a:moveTo>
                    <a:pt x="461137" y="1210182"/>
                  </a:moveTo>
                  <a:lnTo>
                    <a:pt x="458216" y="1210182"/>
                  </a:lnTo>
                  <a:lnTo>
                    <a:pt x="456311" y="1210690"/>
                  </a:lnTo>
                  <a:lnTo>
                    <a:pt x="434339" y="1221231"/>
                  </a:lnTo>
                  <a:lnTo>
                    <a:pt x="431800" y="1222755"/>
                  </a:lnTo>
                  <a:lnTo>
                    <a:pt x="430149" y="1224279"/>
                  </a:lnTo>
                  <a:lnTo>
                    <a:pt x="428625" y="1227327"/>
                  </a:lnTo>
                  <a:lnTo>
                    <a:pt x="428625" y="1228978"/>
                  </a:lnTo>
                  <a:lnTo>
                    <a:pt x="429641" y="1230756"/>
                  </a:lnTo>
                  <a:lnTo>
                    <a:pt x="430530" y="1232534"/>
                  </a:lnTo>
                  <a:lnTo>
                    <a:pt x="637158" y="1438782"/>
                  </a:lnTo>
                  <a:lnTo>
                    <a:pt x="642747" y="1441068"/>
                  </a:lnTo>
                  <a:lnTo>
                    <a:pt x="643889" y="1441068"/>
                  </a:lnTo>
                  <a:lnTo>
                    <a:pt x="645287" y="1440814"/>
                  </a:lnTo>
                  <a:lnTo>
                    <a:pt x="646557" y="1440687"/>
                  </a:lnTo>
                  <a:lnTo>
                    <a:pt x="657987" y="1436496"/>
                  </a:lnTo>
                  <a:lnTo>
                    <a:pt x="660654" y="1435353"/>
                  </a:lnTo>
                  <a:lnTo>
                    <a:pt x="667512" y="1432051"/>
                  </a:lnTo>
                  <a:lnTo>
                    <a:pt x="670687" y="1430400"/>
                  </a:lnTo>
                  <a:lnTo>
                    <a:pt x="673226" y="1428876"/>
                  </a:lnTo>
                  <a:lnTo>
                    <a:pt x="675639" y="1427479"/>
                  </a:lnTo>
                  <a:lnTo>
                    <a:pt x="677672" y="1426082"/>
                  </a:lnTo>
                  <a:lnTo>
                    <a:pt x="679069" y="1424685"/>
                  </a:lnTo>
                  <a:lnTo>
                    <a:pt x="680466" y="1423415"/>
                  </a:lnTo>
                  <a:lnTo>
                    <a:pt x="681482" y="1422018"/>
                  </a:lnTo>
                  <a:lnTo>
                    <a:pt x="681989" y="1420621"/>
                  </a:lnTo>
                  <a:lnTo>
                    <a:pt x="682370" y="1419224"/>
                  </a:lnTo>
                  <a:lnTo>
                    <a:pt x="682625" y="1417700"/>
                  </a:lnTo>
                  <a:lnTo>
                    <a:pt x="682370" y="1415922"/>
                  </a:lnTo>
                  <a:lnTo>
                    <a:pt x="680220" y="1396618"/>
                  </a:lnTo>
                  <a:lnTo>
                    <a:pt x="646811" y="1396618"/>
                  </a:lnTo>
                  <a:lnTo>
                    <a:pt x="466725" y="1213484"/>
                  </a:lnTo>
                  <a:lnTo>
                    <a:pt x="465581" y="1212468"/>
                  </a:lnTo>
                  <a:lnTo>
                    <a:pt x="464438" y="1211579"/>
                  </a:lnTo>
                  <a:lnTo>
                    <a:pt x="463423" y="1210944"/>
                  </a:lnTo>
                  <a:lnTo>
                    <a:pt x="462406" y="1210436"/>
                  </a:lnTo>
                  <a:lnTo>
                    <a:pt x="461137" y="1210182"/>
                  </a:lnTo>
                  <a:close/>
                </a:path>
                <a:path w="3167379" h="1689100">
                  <a:moveTo>
                    <a:pt x="645032" y="1121028"/>
                  </a:moveTo>
                  <a:lnTo>
                    <a:pt x="643127" y="1121155"/>
                  </a:lnTo>
                  <a:lnTo>
                    <a:pt x="640461" y="1122044"/>
                  </a:lnTo>
                  <a:lnTo>
                    <a:pt x="637920" y="1122806"/>
                  </a:lnTo>
                  <a:lnTo>
                    <a:pt x="613918" y="1139824"/>
                  </a:lnTo>
                  <a:lnTo>
                    <a:pt x="614044" y="1141221"/>
                  </a:lnTo>
                  <a:lnTo>
                    <a:pt x="614426" y="1142872"/>
                  </a:lnTo>
                  <a:lnTo>
                    <a:pt x="647064" y="1396491"/>
                  </a:lnTo>
                  <a:lnTo>
                    <a:pt x="646811" y="1396618"/>
                  </a:lnTo>
                  <a:lnTo>
                    <a:pt x="680220" y="1396618"/>
                  </a:lnTo>
                  <a:lnTo>
                    <a:pt x="650494" y="1129791"/>
                  </a:lnTo>
                  <a:lnTo>
                    <a:pt x="646302" y="1121536"/>
                  </a:lnTo>
                  <a:lnTo>
                    <a:pt x="645032" y="1121028"/>
                  </a:lnTo>
                  <a:close/>
                </a:path>
                <a:path w="3167379" h="1689100">
                  <a:moveTo>
                    <a:pt x="733806" y="1162811"/>
                  </a:moveTo>
                  <a:lnTo>
                    <a:pt x="711326" y="1174495"/>
                  </a:lnTo>
                  <a:lnTo>
                    <a:pt x="710311" y="1175638"/>
                  </a:lnTo>
                  <a:lnTo>
                    <a:pt x="709930" y="1176654"/>
                  </a:lnTo>
                  <a:lnTo>
                    <a:pt x="709802" y="1177670"/>
                  </a:lnTo>
                  <a:lnTo>
                    <a:pt x="709802" y="1178559"/>
                  </a:lnTo>
                  <a:lnTo>
                    <a:pt x="710057" y="1179575"/>
                  </a:lnTo>
                  <a:lnTo>
                    <a:pt x="710564" y="1180591"/>
                  </a:lnTo>
                  <a:lnTo>
                    <a:pt x="797687" y="1361693"/>
                  </a:lnTo>
                  <a:lnTo>
                    <a:pt x="798194" y="1362709"/>
                  </a:lnTo>
                  <a:lnTo>
                    <a:pt x="798830" y="1363471"/>
                  </a:lnTo>
                  <a:lnTo>
                    <a:pt x="799719" y="1363979"/>
                  </a:lnTo>
                  <a:lnTo>
                    <a:pt x="800481" y="1364487"/>
                  </a:lnTo>
                  <a:lnTo>
                    <a:pt x="801751" y="1364741"/>
                  </a:lnTo>
                  <a:lnTo>
                    <a:pt x="803275" y="1364614"/>
                  </a:lnTo>
                  <a:lnTo>
                    <a:pt x="804799" y="1364614"/>
                  </a:lnTo>
                  <a:lnTo>
                    <a:pt x="806704" y="1364233"/>
                  </a:lnTo>
                  <a:lnTo>
                    <a:pt x="808989" y="1363344"/>
                  </a:lnTo>
                  <a:lnTo>
                    <a:pt x="811276" y="1362582"/>
                  </a:lnTo>
                  <a:lnTo>
                    <a:pt x="831342" y="1348739"/>
                  </a:lnTo>
                  <a:lnTo>
                    <a:pt x="831595" y="1347723"/>
                  </a:lnTo>
                  <a:lnTo>
                    <a:pt x="831342" y="1346707"/>
                  </a:lnTo>
                  <a:lnTo>
                    <a:pt x="830833" y="1345691"/>
                  </a:lnTo>
                  <a:lnTo>
                    <a:pt x="773557" y="1226565"/>
                  </a:lnTo>
                  <a:lnTo>
                    <a:pt x="779501" y="1192529"/>
                  </a:lnTo>
                  <a:lnTo>
                    <a:pt x="753237" y="1192529"/>
                  </a:lnTo>
                  <a:lnTo>
                    <a:pt x="740537" y="1166240"/>
                  </a:lnTo>
                  <a:lnTo>
                    <a:pt x="740029" y="1165097"/>
                  </a:lnTo>
                  <a:lnTo>
                    <a:pt x="739267" y="1164335"/>
                  </a:lnTo>
                  <a:lnTo>
                    <a:pt x="738505" y="1163827"/>
                  </a:lnTo>
                  <a:lnTo>
                    <a:pt x="737616" y="1163319"/>
                  </a:lnTo>
                  <a:lnTo>
                    <a:pt x="736600" y="1162938"/>
                  </a:lnTo>
                  <a:lnTo>
                    <a:pt x="735202" y="1162938"/>
                  </a:lnTo>
                  <a:lnTo>
                    <a:pt x="733806" y="1162811"/>
                  </a:lnTo>
                  <a:close/>
                </a:path>
                <a:path w="3167379" h="1689100">
                  <a:moveTo>
                    <a:pt x="862838" y="1101978"/>
                  </a:moveTo>
                  <a:lnTo>
                    <a:pt x="831976" y="1117472"/>
                  </a:lnTo>
                  <a:lnTo>
                    <a:pt x="831342" y="1118869"/>
                  </a:lnTo>
                  <a:lnTo>
                    <a:pt x="831342" y="1120393"/>
                  </a:lnTo>
                  <a:lnTo>
                    <a:pt x="832866" y="1123695"/>
                  </a:lnTo>
                  <a:lnTo>
                    <a:pt x="834517" y="1125600"/>
                  </a:lnTo>
                  <a:lnTo>
                    <a:pt x="836930" y="1127886"/>
                  </a:lnTo>
                  <a:lnTo>
                    <a:pt x="984757" y="1269872"/>
                  </a:lnTo>
                  <a:lnTo>
                    <a:pt x="985901" y="1271015"/>
                  </a:lnTo>
                  <a:lnTo>
                    <a:pt x="987170" y="1271904"/>
                  </a:lnTo>
                  <a:lnTo>
                    <a:pt x="988822" y="1272539"/>
                  </a:lnTo>
                  <a:lnTo>
                    <a:pt x="990473" y="1273301"/>
                  </a:lnTo>
                  <a:lnTo>
                    <a:pt x="992124" y="1273555"/>
                  </a:lnTo>
                  <a:lnTo>
                    <a:pt x="993520" y="1273555"/>
                  </a:lnTo>
                  <a:lnTo>
                    <a:pt x="998855" y="1348485"/>
                  </a:lnTo>
                  <a:lnTo>
                    <a:pt x="1005205" y="1356359"/>
                  </a:lnTo>
                  <a:lnTo>
                    <a:pt x="1007110" y="1356105"/>
                  </a:lnTo>
                  <a:lnTo>
                    <a:pt x="1036319" y="1337563"/>
                  </a:lnTo>
                  <a:lnTo>
                    <a:pt x="1028192" y="1256918"/>
                  </a:lnTo>
                  <a:lnTo>
                    <a:pt x="1025072" y="1226565"/>
                  </a:lnTo>
                  <a:lnTo>
                    <a:pt x="990726" y="1226565"/>
                  </a:lnTo>
                  <a:lnTo>
                    <a:pt x="867663" y="1104772"/>
                  </a:lnTo>
                  <a:lnTo>
                    <a:pt x="865251" y="1102994"/>
                  </a:lnTo>
                  <a:lnTo>
                    <a:pt x="864107" y="1102359"/>
                  </a:lnTo>
                  <a:lnTo>
                    <a:pt x="862838" y="1101978"/>
                  </a:lnTo>
                  <a:close/>
                </a:path>
                <a:path w="3167379" h="1689100">
                  <a:moveTo>
                    <a:pt x="999617" y="1035557"/>
                  </a:moveTo>
                  <a:lnTo>
                    <a:pt x="975868" y="1045844"/>
                  </a:lnTo>
                  <a:lnTo>
                    <a:pt x="973708" y="1047241"/>
                  </a:lnTo>
                  <a:lnTo>
                    <a:pt x="972185" y="1048638"/>
                  </a:lnTo>
                  <a:lnTo>
                    <a:pt x="970661" y="1051178"/>
                  </a:lnTo>
                  <a:lnTo>
                    <a:pt x="970533" y="1053337"/>
                  </a:lnTo>
                  <a:lnTo>
                    <a:pt x="970914" y="1056258"/>
                  </a:lnTo>
                  <a:lnTo>
                    <a:pt x="991362" y="1226311"/>
                  </a:lnTo>
                  <a:lnTo>
                    <a:pt x="990726" y="1226565"/>
                  </a:lnTo>
                  <a:lnTo>
                    <a:pt x="1025072" y="1226565"/>
                  </a:lnTo>
                  <a:lnTo>
                    <a:pt x="1006475" y="1045590"/>
                  </a:lnTo>
                  <a:lnTo>
                    <a:pt x="1006094" y="1042796"/>
                  </a:lnTo>
                  <a:lnTo>
                    <a:pt x="1005458" y="1040510"/>
                  </a:lnTo>
                  <a:lnTo>
                    <a:pt x="1004579" y="1038732"/>
                  </a:lnTo>
                  <a:lnTo>
                    <a:pt x="1003935" y="1037335"/>
                  </a:lnTo>
                  <a:lnTo>
                    <a:pt x="1002792" y="1036319"/>
                  </a:lnTo>
                  <a:lnTo>
                    <a:pt x="1001141" y="1035938"/>
                  </a:lnTo>
                  <a:lnTo>
                    <a:pt x="999617" y="1035557"/>
                  </a:lnTo>
                  <a:close/>
                </a:path>
                <a:path w="3167379" h="1689100">
                  <a:moveTo>
                    <a:pt x="810513" y="1126870"/>
                  </a:moveTo>
                  <a:lnTo>
                    <a:pt x="808863" y="1126870"/>
                  </a:lnTo>
                  <a:lnTo>
                    <a:pt x="806576" y="1127124"/>
                  </a:lnTo>
                  <a:lnTo>
                    <a:pt x="801877" y="1127886"/>
                  </a:lnTo>
                  <a:lnTo>
                    <a:pt x="796544" y="1129156"/>
                  </a:lnTo>
                  <a:lnTo>
                    <a:pt x="794004" y="1129918"/>
                  </a:lnTo>
                  <a:lnTo>
                    <a:pt x="791718" y="1130807"/>
                  </a:lnTo>
                  <a:lnTo>
                    <a:pt x="789432" y="1131569"/>
                  </a:lnTo>
                  <a:lnTo>
                    <a:pt x="787400" y="1132458"/>
                  </a:lnTo>
                  <a:lnTo>
                    <a:pt x="785622" y="1133347"/>
                  </a:lnTo>
                  <a:lnTo>
                    <a:pt x="781685" y="1135125"/>
                  </a:lnTo>
                  <a:lnTo>
                    <a:pt x="758116" y="1169923"/>
                  </a:lnTo>
                  <a:lnTo>
                    <a:pt x="756538" y="1174749"/>
                  </a:lnTo>
                  <a:lnTo>
                    <a:pt x="754633" y="1182877"/>
                  </a:lnTo>
                  <a:lnTo>
                    <a:pt x="753237" y="1192529"/>
                  </a:lnTo>
                  <a:lnTo>
                    <a:pt x="779501" y="1192529"/>
                  </a:lnTo>
                  <a:lnTo>
                    <a:pt x="780542" y="1188846"/>
                  </a:lnTo>
                  <a:lnTo>
                    <a:pt x="782701" y="1184020"/>
                  </a:lnTo>
                  <a:lnTo>
                    <a:pt x="798576" y="1165732"/>
                  </a:lnTo>
                  <a:lnTo>
                    <a:pt x="801369" y="1164335"/>
                  </a:lnTo>
                  <a:lnTo>
                    <a:pt x="816356" y="1161033"/>
                  </a:lnTo>
                  <a:lnTo>
                    <a:pt x="818388" y="1160779"/>
                  </a:lnTo>
                  <a:lnTo>
                    <a:pt x="826643" y="1157477"/>
                  </a:lnTo>
                  <a:lnTo>
                    <a:pt x="827024" y="1156588"/>
                  </a:lnTo>
                  <a:lnTo>
                    <a:pt x="827024" y="1155572"/>
                  </a:lnTo>
                  <a:lnTo>
                    <a:pt x="826769" y="1152905"/>
                  </a:lnTo>
                  <a:lnTo>
                    <a:pt x="826262" y="1151127"/>
                  </a:lnTo>
                  <a:lnTo>
                    <a:pt x="825373" y="1149095"/>
                  </a:lnTo>
                  <a:lnTo>
                    <a:pt x="824553" y="1146936"/>
                  </a:lnTo>
                  <a:lnTo>
                    <a:pt x="823468" y="1144523"/>
                  </a:lnTo>
                  <a:lnTo>
                    <a:pt x="819404" y="1136014"/>
                  </a:lnTo>
                  <a:lnTo>
                    <a:pt x="818388" y="1134236"/>
                  </a:lnTo>
                  <a:lnTo>
                    <a:pt x="817499" y="1132458"/>
                  </a:lnTo>
                  <a:lnTo>
                    <a:pt x="816737" y="1131188"/>
                  </a:lnTo>
                  <a:lnTo>
                    <a:pt x="814705" y="1128775"/>
                  </a:lnTo>
                  <a:lnTo>
                    <a:pt x="814197" y="1128394"/>
                  </a:lnTo>
                  <a:lnTo>
                    <a:pt x="813688" y="1127886"/>
                  </a:lnTo>
                  <a:lnTo>
                    <a:pt x="812800" y="1127505"/>
                  </a:lnTo>
                  <a:lnTo>
                    <a:pt x="811657" y="1127251"/>
                  </a:lnTo>
                  <a:lnTo>
                    <a:pt x="810513" y="1126870"/>
                  </a:lnTo>
                  <a:close/>
                </a:path>
                <a:path w="3167379" h="1689100">
                  <a:moveTo>
                    <a:pt x="1133729" y="886586"/>
                  </a:moveTo>
                  <a:lnTo>
                    <a:pt x="1105027" y="899921"/>
                  </a:lnTo>
                  <a:lnTo>
                    <a:pt x="1103883" y="900937"/>
                  </a:lnTo>
                  <a:lnTo>
                    <a:pt x="1103249" y="902080"/>
                  </a:lnTo>
                  <a:lnTo>
                    <a:pt x="1102995" y="904239"/>
                  </a:lnTo>
                  <a:lnTo>
                    <a:pt x="1103122" y="905255"/>
                  </a:lnTo>
                  <a:lnTo>
                    <a:pt x="1181481" y="1067815"/>
                  </a:lnTo>
                  <a:lnTo>
                    <a:pt x="1208658" y="1106804"/>
                  </a:lnTo>
                  <a:lnTo>
                    <a:pt x="1242822" y="1127886"/>
                  </a:lnTo>
                  <a:lnTo>
                    <a:pt x="1271825" y="1132316"/>
                  </a:lnTo>
                  <a:lnTo>
                    <a:pt x="1282064" y="1131696"/>
                  </a:lnTo>
                  <a:lnTo>
                    <a:pt x="1324228" y="1118996"/>
                  </a:lnTo>
                  <a:lnTo>
                    <a:pt x="1357951" y="1096835"/>
                  </a:lnTo>
                  <a:lnTo>
                    <a:pt x="1276709" y="1096835"/>
                  </a:lnTo>
                  <a:lnTo>
                    <a:pt x="1269984" y="1096263"/>
                  </a:lnTo>
                  <a:lnTo>
                    <a:pt x="1233424" y="1076578"/>
                  </a:lnTo>
                  <a:lnTo>
                    <a:pt x="1138047" y="889761"/>
                  </a:lnTo>
                  <a:lnTo>
                    <a:pt x="1137539" y="888745"/>
                  </a:lnTo>
                  <a:lnTo>
                    <a:pt x="1136777" y="887856"/>
                  </a:lnTo>
                  <a:lnTo>
                    <a:pt x="1134999" y="886840"/>
                  </a:lnTo>
                  <a:lnTo>
                    <a:pt x="1133729" y="886586"/>
                  </a:lnTo>
                  <a:close/>
                </a:path>
                <a:path w="3167379" h="1689100">
                  <a:moveTo>
                    <a:pt x="1295273" y="808862"/>
                  </a:moveTo>
                  <a:lnTo>
                    <a:pt x="1271524" y="818260"/>
                  </a:lnTo>
                  <a:lnTo>
                    <a:pt x="1269364" y="819657"/>
                  </a:lnTo>
                  <a:lnTo>
                    <a:pt x="1264665" y="826388"/>
                  </a:lnTo>
                  <a:lnTo>
                    <a:pt x="1264792" y="827404"/>
                  </a:lnTo>
                  <a:lnTo>
                    <a:pt x="1265427" y="828420"/>
                  </a:lnTo>
                  <a:lnTo>
                    <a:pt x="1342009" y="987551"/>
                  </a:lnTo>
                  <a:lnTo>
                    <a:pt x="1352990" y="1027293"/>
                  </a:lnTo>
                  <a:lnTo>
                    <a:pt x="1352899" y="1034780"/>
                  </a:lnTo>
                  <a:lnTo>
                    <a:pt x="1336928" y="1070990"/>
                  </a:lnTo>
                  <a:lnTo>
                    <a:pt x="1297686" y="1093993"/>
                  </a:lnTo>
                  <a:lnTo>
                    <a:pt x="1276709" y="1096835"/>
                  </a:lnTo>
                  <a:lnTo>
                    <a:pt x="1357951" y="1096835"/>
                  </a:lnTo>
                  <a:lnTo>
                    <a:pt x="1385062" y="1057528"/>
                  </a:lnTo>
                  <a:lnTo>
                    <a:pt x="1390187" y="1027293"/>
                  </a:lnTo>
                  <a:lnTo>
                    <a:pt x="1389761" y="1016507"/>
                  </a:lnTo>
                  <a:lnTo>
                    <a:pt x="1376299" y="970787"/>
                  </a:lnTo>
                  <a:lnTo>
                    <a:pt x="1299717" y="811910"/>
                  </a:lnTo>
                  <a:lnTo>
                    <a:pt x="1296542" y="808989"/>
                  </a:lnTo>
                  <a:lnTo>
                    <a:pt x="1295273" y="808862"/>
                  </a:lnTo>
                  <a:close/>
                </a:path>
                <a:path w="3167379" h="1689100">
                  <a:moveTo>
                    <a:pt x="1425066" y="833500"/>
                  </a:moveTo>
                  <a:lnTo>
                    <a:pt x="1416685" y="833500"/>
                  </a:lnTo>
                  <a:lnTo>
                    <a:pt x="1414652" y="834770"/>
                  </a:lnTo>
                  <a:lnTo>
                    <a:pt x="1412113" y="836040"/>
                  </a:lnTo>
                  <a:lnTo>
                    <a:pt x="1397889" y="844930"/>
                  </a:lnTo>
                  <a:lnTo>
                    <a:pt x="1396873" y="846200"/>
                  </a:lnTo>
                  <a:lnTo>
                    <a:pt x="1396491" y="846200"/>
                  </a:lnTo>
                  <a:lnTo>
                    <a:pt x="1396364" y="848740"/>
                  </a:lnTo>
                  <a:lnTo>
                    <a:pt x="1396619" y="850010"/>
                  </a:lnTo>
                  <a:lnTo>
                    <a:pt x="1397127" y="850010"/>
                  </a:lnTo>
                  <a:lnTo>
                    <a:pt x="1484249" y="1031620"/>
                  </a:lnTo>
                  <a:lnTo>
                    <a:pt x="1484757" y="1032890"/>
                  </a:lnTo>
                  <a:lnTo>
                    <a:pt x="1485391" y="1034160"/>
                  </a:lnTo>
                  <a:lnTo>
                    <a:pt x="1493265" y="1034160"/>
                  </a:lnTo>
                  <a:lnTo>
                    <a:pt x="1497838" y="1032890"/>
                  </a:lnTo>
                  <a:lnTo>
                    <a:pt x="1500504" y="1031620"/>
                  </a:lnTo>
                  <a:lnTo>
                    <a:pt x="1503807" y="1030350"/>
                  </a:lnTo>
                  <a:lnTo>
                    <a:pt x="1507109" y="1027810"/>
                  </a:lnTo>
                  <a:lnTo>
                    <a:pt x="1509776" y="1026540"/>
                  </a:lnTo>
                  <a:lnTo>
                    <a:pt x="1513839" y="1024000"/>
                  </a:lnTo>
                  <a:lnTo>
                    <a:pt x="1515364" y="1022730"/>
                  </a:lnTo>
                  <a:lnTo>
                    <a:pt x="1517141" y="1021460"/>
                  </a:lnTo>
                  <a:lnTo>
                    <a:pt x="1517777" y="1020190"/>
                  </a:lnTo>
                  <a:lnTo>
                    <a:pt x="1517903" y="1018920"/>
                  </a:lnTo>
                  <a:lnTo>
                    <a:pt x="1518158" y="1017650"/>
                  </a:lnTo>
                  <a:lnTo>
                    <a:pt x="1517903" y="1016380"/>
                  </a:lnTo>
                  <a:lnTo>
                    <a:pt x="1517396" y="1015110"/>
                  </a:lnTo>
                  <a:lnTo>
                    <a:pt x="1456563" y="889380"/>
                  </a:lnTo>
                  <a:lnTo>
                    <a:pt x="1459418" y="877950"/>
                  </a:lnTo>
                  <a:lnTo>
                    <a:pt x="1462643" y="867790"/>
                  </a:lnTo>
                  <a:lnTo>
                    <a:pt x="1465713" y="860170"/>
                  </a:lnTo>
                  <a:lnTo>
                    <a:pt x="1438528" y="860170"/>
                  </a:lnTo>
                  <a:lnTo>
                    <a:pt x="1427099" y="836040"/>
                  </a:lnTo>
                  <a:lnTo>
                    <a:pt x="1426590" y="834770"/>
                  </a:lnTo>
                  <a:lnTo>
                    <a:pt x="1425828" y="834770"/>
                  </a:lnTo>
                  <a:lnTo>
                    <a:pt x="1425066" y="833500"/>
                  </a:lnTo>
                  <a:close/>
                </a:path>
                <a:path w="3167379" h="1689100">
                  <a:moveTo>
                    <a:pt x="1575049" y="824610"/>
                  </a:moveTo>
                  <a:lnTo>
                    <a:pt x="1515617" y="824610"/>
                  </a:lnTo>
                  <a:lnTo>
                    <a:pt x="1521333" y="827150"/>
                  </a:lnTo>
                  <a:lnTo>
                    <a:pt x="1526539" y="829690"/>
                  </a:lnTo>
                  <a:lnTo>
                    <a:pt x="1531874" y="833500"/>
                  </a:lnTo>
                  <a:lnTo>
                    <a:pt x="1536827" y="837310"/>
                  </a:lnTo>
                  <a:lnTo>
                    <a:pt x="1541526" y="842390"/>
                  </a:lnTo>
                  <a:lnTo>
                    <a:pt x="1545000" y="847470"/>
                  </a:lnTo>
                  <a:lnTo>
                    <a:pt x="1548558" y="852550"/>
                  </a:lnTo>
                  <a:lnTo>
                    <a:pt x="1552188" y="858900"/>
                  </a:lnTo>
                  <a:lnTo>
                    <a:pt x="1606930" y="971930"/>
                  </a:lnTo>
                  <a:lnTo>
                    <a:pt x="1607439" y="973200"/>
                  </a:lnTo>
                  <a:lnTo>
                    <a:pt x="1608201" y="974470"/>
                  </a:lnTo>
                  <a:lnTo>
                    <a:pt x="1609978" y="975740"/>
                  </a:lnTo>
                  <a:lnTo>
                    <a:pt x="1614042" y="975740"/>
                  </a:lnTo>
                  <a:lnTo>
                    <a:pt x="1615948" y="974470"/>
                  </a:lnTo>
                  <a:lnTo>
                    <a:pt x="1620520" y="973200"/>
                  </a:lnTo>
                  <a:lnTo>
                    <a:pt x="1623314" y="971930"/>
                  </a:lnTo>
                  <a:lnTo>
                    <a:pt x="1629917" y="969390"/>
                  </a:lnTo>
                  <a:lnTo>
                    <a:pt x="1632458" y="968120"/>
                  </a:lnTo>
                  <a:lnTo>
                    <a:pt x="1636522" y="965580"/>
                  </a:lnTo>
                  <a:lnTo>
                    <a:pt x="1638046" y="964310"/>
                  </a:lnTo>
                  <a:lnTo>
                    <a:pt x="1638935" y="963040"/>
                  </a:lnTo>
                  <a:lnTo>
                    <a:pt x="1639951" y="961770"/>
                  </a:lnTo>
                  <a:lnTo>
                    <a:pt x="1640459" y="960500"/>
                  </a:lnTo>
                  <a:lnTo>
                    <a:pt x="1640586" y="959230"/>
                  </a:lnTo>
                  <a:lnTo>
                    <a:pt x="1640839" y="959230"/>
                  </a:lnTo>
                  <a:lnTo>
                    <a:pt x="1640713" y="957960"/>
                  </a:lnTo>
                  <a:lnTo>
                    <a:pt x="1640077" y="956690"/>
                  </a:lnTo>
                  <a:lnTo>
                    <a:pt x="1586991" y="846200"/>
                  </a:lnTo>
                  <a:lnTo>
                    <a:pt x="1582279" y="837310"/>
                  </a:lnTo>
                  <a:lnTo>
                    <a:pt x="1577482" y="828420"/>
                  </a:lnTo>
                  <a:lnTo>
                    <a:pt x="1575049" y="824610"/>
                  </a:lnTo>
                  <a:close/>
                </a:path>
                <a:path w="3167379" h="1689100">
                  <a:moveTo>
                    <a:pt x="1644269" y="726820"/>
                  </a:moveTo>
                  <a:lnTo>
                    <a:pt x="1640077" y="726820"/>
                  </a:lnTo>
                  <a:lnTo>
                    <a:pt x="1638300" y="728090"/>
                  </a:lnTo>
                  <a:lnTo>
                    <a:pt x="1633727" y="729360"/>
                  </a:lnTo>
                  <a:lnTo>
                    <a:pt x="1630934" y="730630"/>
                  </a:lnTo>
                  <a:lnTo>
                    <a:pt x="1624329" y="733170"/>
                  </a:lnTo>
                  <a:lnTo>
                    <a:pt x="1621663" y="734440"/>
                  </a:lnTo>
                  <a:lnTo>
                    <a:pt x="1613408" y="744600"/>
                  </a:lnTo>
                  <a:lnTo>
                    <a:pt x="1614042" y="745870"/>
                  </a:lnTo>
                  <a:lnTo>
                    <a:pt x="1701164" y="927480"/>
                  </a:lnTo>
                  <a:lnTo>
                    <a:pt x="1701673" y="928750"/>
                  </a:lnTo>
                  <a:lnTo>
                    <a:pt x="1702435" y="928750"/>
                  </a:lnTo>
                  <a:lnTo>
                    <a:pt x="1703197" y="930020"/>
                  </a:lnTo>
                  <a:lnTo>
                    <a:pt x="1710182" y="930020"/>
                  </a:lnTo>
                  <a:lnTo>
                    <a:pt x="1714753" y="928750"/>
                  </a:lnTo>
                  <a:lnTo>
                    <a:pt x="1717421" y="927480"/>
                  </a:lnTo>
                  <a:lnTo>
                    <a:pt x="1720723" y="926210"/>
                  </a:lnTo>
                  <a:lnTo>
                    <a:pt x="1724025" y="923670"/>
                  </a:lnTo>
                  <a:lnTo>
                    <a:pt x="1726691" y="922400"/>
                  </a:lnTo>
                  <a:lnTo>
                    <a:pt x="1730755" y="919860"/>
                  </a:lnTo>
                  <a:lnTo>
                    <a:pt x="1732279" y="918590"/>
                  </a:lnTo>
                  <a:lnTo>
                    <a:pt x="1734185" y="916050"/>
                  </a:lnTo>
                  <a:lnTo>
                    <a:pt x="1734692" y="914780"/>
                  </a:lnTo>
                  <a:lnTo>
                    <a:pt x="1734947" y="914780"/>
                  </a:lnTo>
                  <a:lnTo>
                    <a:pt x="1734947" y="912240"/>
                  </a:lnTo>
                  <a:lnTo>
                    <a:pt x="1734439" y="910970"/>
                  </a:lnTo>
                  <a:lnTo>
                    <a:pt x="1647189" y="730630"/>
                  </a:lnTo>
                  <a:lnTo>
                    <a:pt x="1646809" y="729360"/>
                  </a:lnTo>
                  <a:lnTo>
                    <a:pt x="1646047" y="728090"/>
                  </a:lnTo>
                  <a:lnTo>
                    <a:pt x="1645158" y="728090"/>
                  </a:lnTo>
                  <a:lnTo>
                    <a:pt x="1644269" y="726820"/>
                  </a:lnTo>
                  <a:close/>
                </a:path>
                <a:path w="3167379" h="1689100">
                  <a:moveTo>
                    <a:pt x="1848230" y="862710"/>
                  </a:moveTo>
                  <a:lnTo>
                    <a:pt x="1837563" y="862710"/>
                  </a:lnTo>
                  <a:lnTo>
                    <a:pt x="1840357" y="863980"/>
                  </a:lnTo>
                  <a:lnTo>
                    <a:pt x="1845817" y="863980"/>
                  </a:lnTo>
                  <a:lnTo>
                    <a:pt x="1848230" y="862710"/>
                  </a:lnTo>
                  <a:close/>
                </a:path>
                <a:path w="3167379" h="1689100">
                  <a:moveTo>
                    <a:pt x="1716404" y="692530"/>
                  </a:moveTo>
                  <a:lnTo>
                    <a:pt x="1710054" y="692530"/>
                  </a:lnTo>
                  <a:lnTo>
                    <a:pt x="1705228" y="695070"/>
                  </a:lnTo>
                  <a:lnTo>
                    <a:pt x="1702053" y="696340"/>
                  </a:lnTo>
                  <a:lnTo>
                    <a:pt x="1684147" y="710310"/>
                  </a:lnTo>
                  <a:lnTo>
                    <a:pt x="1684654" y="711580"/>
                  </a:lnTo>
                  <a:lnTo>
                    <a:pt x="1684909" y="711580"/>
                  </a:lnTo>
                  <a:lnTo>
                    <a:pt x="1685163" y="712850"/>
                  </a:lnTo>
                  <a:lnTo>
                    <a:pt x="1685544" y="712850"/>
                  </a:lnTo>
                  <a:lnTo>
                    <a:pt x="1685798" y="714120"/>
                  </a:lnTo>
                  <a:lnTo>
                    <a:pt x="1686433" y="714120"/>
                  </a:lnTo>
                  <a:lnTo>
                    <a:pt x="1688338" y="716660"/>
                  </a:lnTo>
                  <a:lnTo>
                    <a:pt x="1689480" y="717930"/>
                  </a:lnTo>
                  <a:lnTo>
                    <a:pt x="1690751" y="719200"/>
                  </a:lnTo>
                  <a:lnTo>
                    <a:pt x="1835150" y="861440"/>
                  </a:lnTo>
                  <a:lnTo>
                    <a:pt x="1836292" y="862710"/>
                  </a:lnTo>
                  <a:lnTo>
                    <a:pt x="1851025" y="862710"/>
                  </a:lnTo>
                  <a:lnTo>
                    <a:pt x="1857248" y="860170"/>
                  </a:lnTo>
                  <a:lnTo>
                    <a:pt x="1861312" y="857630"/>
                  </a:lnTo>
                  <a:lnTo>
                    <a:pt x="1868677" y="853820"/>
                  </a:lnTo>
                  <a:lnTo>
                    <a:pt x="1880235" y="843660"/>
                  </a:lnTo>
                  <a:lnTo>
                    <a:pt x="1880615" y="842390"/>
                  </a:lnTo>
                  <a:lnTo>
                    <a:pt x="1880742" y="841120"/>
                  </a:lnTo>
                  <a:lnTo>
                    <a:pt x="1880489" y="839850"/>
                  </a:lnTo>
                  <a:lnTo>
                    <a:pt x="1878643" y="822070"/>
                  </a:lnTo>
                  <a:lnTo>
                    <a:pt x="1845437" y="822070"/>
                  </a:lnTo>
                  <a:lnTo>
                    <a:pt x="1843532" y="819530"/>
                  </a:lnTo>
                  <a:lnTo>
                    <a:pt x="1720596" y="695070"/>
                  </a:lnTo>
                  <a:lnTo>
                    <a:pt x="1719452" y="693800"/>
                  </a:lnTo>
                  <a:lnTo>
                    <a:pt x="1718437" y="693800"/>
                  </a:lnTo>
                  <a:lnTo>
                    <a:pt x="1716404" y="692530"/>
                  </a:lnTo>
                  <a:close/>
                </a:path>
                <a:path w="3167379" h="1689100">
                  <a:moveTo>
                    <a:pt x="1524742" y="789050"/>
                  </a:moveTo>
                  <a:lnTo>
                    <a:pt x="1509460" y="789050"/>
                  </a:lnTo>
                  <a:lnTo>
                    <a:pt x="1501282" y="791590"/>
                  </a:lnTo>
                  <a:lnTo>
                    <a:pt x="1492748" y="794130"/>
                  </a:lnTo>
                  <a:lnTo>
                    <a:pt x="1456944" y="820800"/>
                  </a:lnTo>
                  <a:lnTo>
                    <a:pt x="1438528" y="860170"/>
                  </a:lnTo>
                  <a:lnTo>
                    <a:pt x="1465713" y="860170"/>
                  </a:lnTo>
                  <a:lnTo>
                    <a:pt x="1466224" y="858900"/>
                  </a:lnTo>
                  <a:lnTo>
                    <a:pt x="1470152" y="850010"/>
                  </a:lnTo>
                  <a:lnTo>
                    <a:pt x="1497329" y="827150"/>
                  </a:lnTo>
                  <a:lnTo>
                    <a:pt x="1503552" y="824610"/>
                  </a:lnTo>
                  <a:lnTo>
                    <a:pt x="1575049" y="824610"/>
                  </a:lnTo>
                  <a:lnTo>
                    <a:pt x="1572615" y="820800"/>
                  </a:lnTo>
                  <a:lnTo>
                    <a:pt x="1538735" y="792860"/>
                  </a:lnTo>
                  <a:lnTo>
                    <a:pt x="1531905" y="791590"/>
                  </a:lnTo>
                  <a:lnTo>
                    <a:pt x="1524742" y="789050"/>
                  </a:lnTo>
                  <a:close/>
                </a:path>
                <a:path w="3167379" h="1689100">
                  <a:moveTo>
                    <a:pt x="1420367" y="832230"/>
                  </a:moveTo>
                  <a:lnTo>
                    <a:pt x="1418716" y="833500"/>
                  </a:lnTo>
                  <a:lnTo>
                    <a:pt x="1423162" y="833500"/>
                  </a:lnTo>
                  <a:lnTo>
                    <a:pt x="1420367" y="832230"/>
                  </a:lnTo>
                  <a:close/>
                </a:path>
                <a:path w="3167379" h="1689100">
                  <a:moveTo>
                    <a:pt x="1855851" y="626490"/>
                  </a:moveTo>
                  <a:lnTo>
                    <a:pt x="1846452" y="626490"/>
                  </a:lnTo>
                  <a:lnTo>
                    <a:pt x="1844421" y="627760"/>
                  </a:lnTo>
                  <a:lnTo>
                    <a:pt x="1841880" y="629030"/>
                  </a:lnTo>
                  <a:lnTo>
                    <a:pt x="1838705" y="630300"/>
                  </a:lnTo>
                  <a:lnTo>
                    <a:pt x="1835150" y="631570"/>
                  </a:lnTo>
                  <a:lnTo>
                    <a:pt x="1832228" y="634110"/>
                  </a:lnTo>
                  <a:lnTo>
                    <a:pt x="1830197" y="635380"/>
                  </a:lnTo>
                  <a:lnTo>
                    <a:pt x="1828038" y="636650"/>
                  </a:lnTo>
                  <a:lnTo>
                    <a:pt x="1826514" y="636650"/>
                  </a:lnTo>
                  <a:lnTo>
                    <a:pt x="1824482" y="639190"/>
                  </a:lnTo>
                  <a:lnTo>
                    <a:pt x="1823720" y="640460"/>
                  </a:lnTo>
                  <a:lnTo>
                    <a:pt x="1823212" y="643000"/>
                  </a:lnTo>
                  <a:lnTo>
                    <a:pt x="1823212" y="644270"/>
                  </a:lnTo>
                  <a:lnTo>
                    <a:pt x="1823592" y="645540"/>
                  </a:lnTo>
                  <a:lnTo>
                    <a:pt x="1844928" y="819530"/>
                  </a:lnTo>
                  <a:lnTo>
                    <a:pt x="1845437" y="822070"/>
                  </a:lnTo>
                  <a:lnTo>
                    <a:pt x="1878643" y="822070"/>
                  </a:lnTo>
                  <a:lnTo>
                    <a:pt x="1859534" y="637920"/>
                  </a:lnTo>
                  <a:lnTo>
                    <a:pt x="1859279" y="636650"/>
                  </a:lnTo>
                  <a:lnTo>
                    <a:pt x="1859152" y="635380"/>
                  </a:lnTo>
                  <a:lnTo>
                    <a:pt x="1858899" y="635380"/>
                  </a:lnTo>
                  <a:lnTo>
                    <a:pt x="1858772" y="634110"/>
                  </a:lnTo>
                  <a:lnTo>
                    <a:pt x="1858517" y="632840"/>
                  </a:lnTo>
                  <a:lnTo>
                    <a:pt x="1858137" y="631570"/>
                  </a:lnTo>
                  <a:lnTo>
                    <a:pt x="1856486" y="627760"/>
                  </a:lnTo>
                  <a:lnTo>
                    <a:pt x="1855851" y="626490"/>
                  </a:lnTo>
                  <a:close/>
                </a:path>
                <a:path w="3167379" h="1689100">
                  <a:moveTo>
                    <a:pt x="1605534" y="651890"/>
                  </a:moveTo>
                  <a:lnTo>
                    <a:pt x="1599564" y="653160"/>
                  </a:lnTo>
                  <a:lnTo>
                    <a:pt x="1583944" y="660780"/>
                  </a:lnTo>
                  <a:lnTo>
                    <a:pt x="1579117" y="664590"/>
                  </a:lnTo>
                  <a:lnTo>
                    <a:pt x="1577594" y="669670"/>
                  </a:lnTo>
                  <a:lnTo>
                    <a:pt x="1575942" y="673480"/>
                  </a:lnTo>
                  <a:lnTo>
                    <a:pt x="1577086" y="679830"/>
                  </a:lnTo>
                  <a:lnTo>
                    <a:pt x="1584452" y="695070"/>
                  </a:lnTo>
                  <a:lnTo>
                    <a:pt x="1588389" y="698880"/>
                  </a:lnTo>
                  <a:lnTo>
                    <a:pt x="1596771" y="702690"/>
                  </a:lnTo>
                  <a:lnTo>
                    <a:pt x="1602739" y="701420"/>
                  </a:lnTo>
                  <a:lnTo>
                    <a:pt x="1618488" y="693800"/>
                  </a:lnTo>
                  <a:lnTo>
                    <a:pt x="1623187" y="689990"/>
                  </a:lnTo>
                  <a:lnTo>
                    <a:pt x="1624838" y="684910"/>
                  </a:lnTo>
                  <a:lnTo>
                    <a:pt x="1626489" y="681100"/>
                  </a:lnTo>
                  <a:lnTo>
                    <a:pt x="1625346" y="674750"/>
                  </a:lnTo>
                  <a:lnTo>
                    <a:pt x="1617979" y="659510"/>
                  </a:lnTo>
                  <a:lnTo>
                    <a:pt x="1614042" y="654430"/>
                  </a:lnTo>
                  <a:lnTo>
                    <a:pt x="1605534" y="651890"/>
                  </a:lnTo>
                  <a:close/>
                </a:path>
                <a:path w="3167379" h="1689100">
                  <a:moveTo>
                    <a:pt x="1854200" y="625220"/>
                  </a:moveTo>
                  <a:lnTo>
                    <a:pt x="1850263" y="625220"/>
                  </a:lnTo>
                  <a:lnTo>
                    <a:pt x="1848612" y="626490"/>
                  </a:lnTo>
                  <a:lnTo>
                    <a:pt x="1854962" y="626490"/>
                  </a:lnTo>
                  <a:lnTo>
                    <a:pt x="1854200" y="625220"/>
                  </a:lnTo>
                  <a:close/>
                </a:path>
                <a:path w="3167379" h="1689100">
                  <a:moveTo>
                    <a:pt x="2010471" y="557426"/>
                  </a:moveTo>
                  <a:lnTo>
                    <a:pt x="1992185" y="557426"/>
                  </a:lnTo>
                  <a:lnTo>
                    <a:pt x="1972373" y="562506"/>
                  </a:lnTo>
                  <a:lnTo>
                    <a:pt x="1936071" y="585366"/>
                  </a:lnTo>
                  <a:lnTo>
                    <a:pt x="1911350" y="624736"/>
                  </a:lnTo>
                  <a:lnTo>
                    <a:pt x="1908188" y="653946"/>
                  </a:lnTo>
                  <a:lnTo>
                    <a:pt x="1909190" y="665376"/>
                  </a:lnTo>
                  <a:lnTo>
                    <a:pt x="1923288" y="709826"/>
                  </a:lnTo>
                  <a:lnTo>
                    <a:pt x="1949830" y="750466"/>
                  </a:lnTo>
                  <a:lnTo>
                    <a:pt x="1981962" y="772056"/>
                  </a:lnTo>
                  <a:lnTo>
                    <a:pt x="1999948" y="777136"/>
                  </a:lnTo>
                  <a:lnTo>
                    <a:pt x="2019173" y="777136"/>
                  </a:lnTo>
                  <a:lnTo>
                    <a:pt x="2029225" y="775866"/>
                  </a:lnTo>
                  <a:lnTo>
                    <a:pt x="2039588" y="773326"/>
                  </a:lnTo>
                  <a:lnTo>
                    <a:pt x="2050284" y="769516"/>
                  </a:lnTo>
                  <a:lnTo>
                    <a:pt x="2061337" y="764436"/>
                  </a:lnTo>
                  <a:lnTo>
                    <a:pt x="2067575" y="761896"/>
                  </a:lnTo>
                  <a:lnTo>
                    <a:pt x="2073529" y="758086"/>
                  </a:lnTo>
                  <a:lnTo>
                    <a:pt x="2079196" y="754276"/>
                  </a:lnTo>
                  <a:lnTo>
                    <a:pt x="2084577" y="751736"/>
                  </a:lnTo>
                  <a:lnTo>
                    <a:pt x="2091563" y="746656"/>
                  </a:lnTo>
                  <a:lnTo>
                    <a:pt x="2093055" y="745386"/>
                  </a:lnTo>
                  <a:lnTo>
                    <a:pt x="2012441" y="745386"/>
                  </a:lnTo>
                  <a:lnTo>
                    <a:pt x="2004187" y="744116"/>
                  </a:lnTo>
                  <a:lnTo>
                    <a:pt x="1996694" y="740306"/>
                  </a:lnTo>
                  <a:lnTo>
                    <a:pt x="1991219" y="737766"/>
                  </a:lnTo>
                  <a:lnTo>
                    <a:pt x="1986041" y="733956"/>
                  </a:lnTo>
                  <a:lnTo>
                    <a:pt x="1981174" y="730146"/>
                  </a:lnTo>
                  <a:lnTo>
                    <a:pt x="1976627" y="725066"/>
                  </a:lnTo>
                  <a:lnTo>
                    <a:pt x="1972321" y="718716"/>
                  </a:lnTo>
                  <a:lnTo>
                    <a:pt x="1968182" y="713636"/>
                  </a:lnTo>
                  <a:lnTo>
                    <a:pt x="1964233" y="706016"/>
                  </a:lnTo>
                  <a:lnTo>
                    <a:pt x="1960499" y="698396"/>
                  </a:lnTo>
                  <a:lnTo>
                    <a:pt x="2010850" y="674266"/>
                  </a:lnTo>
                  <a:lnTo>
                    <a:pt x="1948814" y="674266"/>
                  </a:lnTo>
                  <a:lnTo>
                    <a:pt x="1945513" y="666646"/>
                  </a:lnTo>
                  <a:lnTo>
                    <a:pt x="1943353" y="659026"/>
                  </a:lnTo>
                  <a:lnTo>
                    <a:pt x="1942464" y="651406"/>
                  </a:lnTo>
                  <a:lnTo>
                    <a:pt x="1941449" y="643786"/>
                  </a:lnTo>
                  <a:lnTo>
                    <a:pt x="1957959" y="603146"/>
                  </a:lnTo>
                  <a:lnTo>
                    <a:pt x="1995551" y="587906"/>
                  </a:lnTo>
                  <a:lnTo>
                    <a:pt x="2065697" y="587906"/>
                  </a:lnTo>
                  <a:lnTo>
                    <a:pt x="2062226" y="584096"/>
                  </a:lnTo>
                  <a:lnTo>
                    <a:pt x="2027183" y="559966"/>
                  </a:lnTo>
                  <a:lnTo>
                    <a:pt x="2010471" y="557426"/>
                  </a:lnTo>
                  <a:close/>
                </a:path>
                <a:path w="3167379" h="1689100">
                  <a:moveTo>
                    <a:pt x="2109342" y="693316"/>
                  </a:moveTo>
                  <a:lnTo>
                    <a:pt x="2104644" y="693316"/>
                  </a:lnTo>
                  <a:lnTo>
                    <a:pt x="2102992" y="694586"/>
                  </a:lnTo>
                  <a:lnTo>
                    <a:pt x="2100961" y="695856"/>
                  </a:lnTo>
                  <a:lnTo>
                    <a:pt x="2098548" y="699666"/>
                  </a:lnTo>
                  <a:lnTo>
                    <a:pt x="2096008" y="702206"/>
                  </a:lnTo>
                  <a:lnTo>
                    <a:pt x="2092705" y="706016"/>
                  </a:lnTo>
                  <a:lnTo>
                    <a:pt x="2084577" y="713636"/>
                  </a:lnTo>
                  <a:lnTo>
                    <a:pt x="2079498" y="718716"/>
                  </a:lnTo>
                  <a:lnTo>
                    <a:pt x="2073402" y="722526"/>
                  </a:lnTo>
                  <a:lnTo>
                    <a:pt x="2068665" y="726336"/>
                  </a:lnTo>
                  <a:lnTo>
                    <a:pt x="2063416" y="730146"/>
                  </a:lnTo>
                  <a:lnTo>
                    <a:pt x="2057667" y="732686"/>
                  </a:lnTo>
                  <a:lnTo>
                    <a:pt x="2051430" y="736496"/>
                  </a:lnTo>
                  <a:lnTo>
                    <a:pt x="2043408" y="740306"/>
                  </a:lnTo>
                  <a:lnTo>
                    <a:pt x="2035730" y="742846"/>
                  </a:lnTo>
                  <a:lnTo>
                    <a:pt x="2021459" y="745386"/>
                  </a:lnTo>
                  <a:lnTo>
                    <a:pt x="2093055" y="745386"/>
                  </a:lnTo>
                  <a:lnTo>
                    <a:pt x="2097532" y="741576"/>
                  </a:lnTo>
                  <a:lnTo>
                    <a:pt x="2107565" y="732686"/>
                  </a:lnTo>
                  <a:lnTo>
                    <a:pt x="2111375" y="728876"/>
                  </a:lnTo>
                  <a:lnTo>
                    <a:pt x="2114296" y="725066"/>
                  </a:lnTo>
                  <a:lnTo>
                    <a:pt x="2117090" y="722526"/>
                  </a:lnTo>
                  <a:lnTo>
                    <a:pt x="2118614" y="719986"/>
                  </a:lnTo>
                  <a:lnTo>
                    <a:pt x="2119376" y="717446"/>
                  </a:lnTo>
                  <a:lnTo>
                    <a:pt x="2119629" y="716176"/>
                  </a:lnTo>
                  <a:lnTo>
                    <a:pt x="2119757" y="714906"/>
                  </a:lnTo>
                  <a:lnTo>
                    <a:pt x="2119757" y="713636"/>
                  </a:lnTo>
                  <a:lnTo>
                    <a:pt x="2119376" y="712366"/>
                  </a:lnTo>
                  <a:lnTo>
                    <a:pt x="2119122" y="711096"/>
                  </a:lnTo>
                  <a:lnTo>
                    <a:pt x="2118741" y="709826"/>
                  </a:lnTo>
                  <a:lnTo>
                    <a:pt x="2118233" y="708556"/>
                  </a:lnTo>
                  <a:lnTo>
                    <a:pt x="2117852" y="707286"/>
                  </a:lnTo>
                  <a:lnTo>
                    <a:pt x="2117090" y="706016"/>
                  </a:lnTo>
                  <a:lnTo>
                    <a:pt x="2116328" y="703476"/>
                  </a:lnTo>
                  <a:lnTo>
                    <a:pt x="2115185" y="702206"/>
                  </a:lnTo>
                  <a:lnTo>
                    <a:pt x="2114041" y="699666"/>
                  </a:lnTo>
                  <a:lnTo>
                    <a:pt x="2113026" y="698396"/>
                  </a:lnTo>
                  <a:lnTo>
                    <a:pt x="2112010" y="695856"/>
                  </a:lnTo>
                  <a:lnTo>
                    <a:pt x="2111121" y="695856"/>
                  </a:lnTo>
                  <a:lnTo>
                    <a:pt x="2109342" y="693316"/>
                  </a:lnTo>
                  <a:close/>
                </a:path>
                <a:path w="3167379" h="1689100">
                  <a:moveTo>
                    <a:pt x="2124837" y="497736"/>
                  </a:moveTo>
                  <a:lnTo>
                    <a:pt x="2113534" y="497736"/>
                  </a:lnTo>
                  <a:lnTo>
                    <a:pt x="2110994" y="499006"/>
                  </a:lnTo>
                  <a:lnTo>
                    <a:pt x="2108073" y="500276"/>
                  </a:lnTo>
                  <a:lnTo>
                    <a:pt x="2095246" y="511706"/>
                  </a:lnTo>
                  <a:lnTo>
                    <a:pt x="2095500" y="512976"/>
                  </a:lnTo>
                  <a:lnTo>
                    <a:pt x="2096008" y="514246"/>
                  </a:lnTo>
                  <a:lnTo>
                    <a:pt x="2183129" y="694586"/>
                  </a:lnTo>
                  <a:lnTo>
                    <a:pt x="2183638" y="695856"/>
                  </a:lnTo>
                  <a:lnTo>
                    <a:pt x="2184400" y="697126"/>
                  </a:lnTo>
                  <a:lnTo>
                    <a:pt x="2185162" y="697126"/>
                  </a:lnTo>
                  <a:lnTo>
                    <a:pt x="2186051" y="698396"/>
                  </a:lnTo>
                  <a:lnTo>
                    <a:pt x="2190241" y="698396"/>
                  </a:lnTo>
                  <a:lnTo>
                    <a:pt x="2192147" y="697126"/>
                  </a:lnTo>
                  <a:lnTo>
                    <a:pt x="2196719" y="695856"/>
                  </a:lnTo>
                  <a:lnTo>
                    <a:pt x="2199386" y="694586"/>
                  </a:lnTo>
                  <a:lnTo>
                    <a:pt x="2205990" y="692046"/>
                  </a:lnTo>
                  <a:lnTo>
                    <a:pt x="2208657" y="690776"/>
                  </a:lnTo>
                  <a:lnTo>
                    <a:pt x="2212721" y="688236"/>
                  </a:lnTo>
                  <a:lnTo>
                    <a:pt x="2214245" y="686966"/>
                  </a:lnTo>
                  <a:lnTo>
                    <a:pt x="2215134" y="685696"/>
                  </a:lnTo>
                  <a:lnTo>
                    <a:pt x="2216150" y="684426"/>
                  </a:lnTo>
                  <a:lnTo>
                    <a:pt x="2216658" y="683156"/>
                  </a:lnTo>
                  <a:lnTo>
                    <a:pt x="2216912" y="681886"/>
                  </a:lnTo>
                  <a:lnTo>
                    <a:pt x="2216912" y="680616"/>
                  </a:lnTo>
                  <a:lnTo>
                    <a:pt x="2216404" y="679346"/>
                  </a:lnTo>
                  <a:lnTo>
                    <a:pt x="2159000" y="559966"/>
                  </a:lnTo>
                  <a:lnTo>
                    <a:pt x="2160142" y="551076"/>
                  </a:lnTo>
                  <a:lnTo>
                    <a:pt x="2161413" y="542186"/>
                  </a:lnTo>
                  <a:lnTo>
                    <a:pt x="2162937" y="534566"/>
                  </a:lnTo>
                  <a:lnTo>
                    <a:pt x="2164334" y="528216"/>
                  </a:lnTo>
                  <a:lnTo>
                    <a:pt x="2165045" y="525676"/>
                  </a:lnTo>
                  <a:lnTo>
                    <a:pt x="2138679" y="525676"/>
                  </a:lnTo>
                  <a:lnTo>
                    <a:pt x="2125979" y="500276"/>
                  </a:lnTo>
                  <a:lnTo>
                    <a:pt x="2125472" y="499006"/>
                  </a:lnTo>
                  <a:lnTo>
                    <a:pt x="2124837" y="497736"/>
                  </a:lnTo>
                  <a:close/>
                </a:path>
                <a:path w="3167379" h="1689100">
                  <a:moveTo>
                    <a:pt x="2065697" y="587906"/>
                  </a:moveTo>
                  <a:lnTo>
                    <a:pt x="2006123" y="587906"/>
                  </a:lnTo>
                  <a:lnTo>
                    <a:pt x="2016125" y="591716"/>
                  </a:lnTo>
                  <a:lnTo>
                    <a:pt x="2025384" y="596796"/>
                  </a:lnTo>
                  <a:lnTo>
                    <a:pt x="2033714" y="605686"/>
                  </a:lnTo>
                  <a:lnTo>
                    <a:pt x="2041092" y="614576"/>
                  </a:lnTo>
                  <a:lnTo>
                    <a:pt x="2047494" y="627276"/>
                  </a:lnTo>
                  <a:lnTo>
                    <a:pt x="1948814" y="674266"/>
                  </a:lnTo>
                  <a:lnTo>
                    <a:pt x="2010850" y="674266"/>
                  </a:lnTo>
                  <a:lnTo>
                    <a:pt x="2079752" y="641246"/>
                  </a:lnTo>
                  <a:lnTo>
                    <a:pt x="2083053" y="639976"/>
                  </a:lnTo>
                  <a:lnTo>
                    <a:pt x="2085594" y="637436"/>
                  </a:lnTo>
                  <a:lnTo>
                    <a:pt x="2087117" y="633626"/>
                  </a:lnTo>
                  <a:lnTo>
                    <a:pt x="2088641" y="631086"/>
                  </a:lnTo>
                  <a:lnTo>
                    <a:pt x="2088261" y="626006"/>
                  </a:lnTo>
                  <a:lnTo>
                    <a:pt x="2085721" y="620926"/>
                  </a:lnTo>
                  <a:lnTo>
                    <a:pt x="2082800" y="614576"/>
                  </a:lnTo>
                  <a:lnTo>
                    <a:pt x="2078299" y="606956"/>
                  </a:lnTo>
                  <a:lnTo>
                    <a:pt x="2073370" y="598066"/>
                  </a:lnTo>
                  <a:lnTo>
                    <a:pt x="2068012" y="590446"/>
                  </a:lnTo>
                  <a:lnTo>
                    <a:pt x="2065697" y="587906"/>
                  </a:lnTo>
                  <a:close/>
                </a:path>
                <a:path w="3167379" h="1689100">
                  <a:moveTo>
                    <a:pt x="2199132" y="460906"/>
                  </a:moveTo>
                  <a:lnTo>
                    <a:pt x="2187321" y="460906"/>
                  </a:lnTo>
                  <a:lnTo>
                    <a:pt x="2181987" y="462176"/>
                  </a:lnTo>
                  <a:lnTo>
                    <a:pt x="2179447" y="463446"/>
                  </a:lnTo>
                  <a:lnTo>
                    <a:pt x="2174875" y="464716"/>
                  </a:lnTo>
                  <a:lnTo>
                    <a:pt x="2172842" y="465986"/>
                  </a:lnTo>
                  <a:lnTo>
                    <a:pt x="2167254" y="468526"/>
                  </a:lnTo>
                  <a:lnTo>
                    <a:pt x="2163572" y="471066"/>
                  </a:lnTo>
                  <a:lnTo>
                    <a:pt x="2156967" y="476146"/>
                  </a:lnTo>
                  <a:lnTo>
                    <a:pt x="2153920" y="479956"/>
                  </a:lnTo>
                  <a:lnTo>
                    <a:pt x="2151253" y="485036"/>
                  </a:lnTo>
                  <a:lnTo>
                    <a:pt x="2148713" y="488846"/>
                  </a:lnTo>
                  <a:lnTo>
                    <a:pt x="2146300" y="495196"/>
                  </a:lnTo>
                  <a:lnTo>
                    <a:pt x="2141982" y="507896"/>
                  </a:lnTo>
                  <a:lnTo>
                    <a:pt x="2140077" y="516786"/>
                  </a:lnTo>
                  <a:lnTo>
                    <a:pt x="2138679" y="525676"/>
                  </a:lnTo>
                  <a:lnTo>
                    <a:pt x="2165045" y="525676"/>
                  </a:lnTo>
                  <a:lnTo>
                    <a:pt x="2166112" y="521866"/>
                  </a:lnTo>
                  <a:lnTo>
                    <a:pt x="2168144" y="518056"/>
                  </a:lnTo>
                  <a:lnTo>
                    <a:pt x="2170176" y="512976"/>
                  </a:lnTo>
                  <a:lnTo>
                    <a:pt x="2172589" y="509166"/>
                  </a:lnTo>
                  <a:lnTo>
                    <a:pt x="2175129" y="506626"/>
                  </a:lnTo>
                  <a:lnTo>
                    <a:pt x="2177669" y="502816"/>
                  </a:lnTo>
                  <a:lnTo>
                    <a:pt x="2180590" y="500276"/>
                  </a:lnTo>
                  <a:lnTo>
                    <a:pt x="2184019" y="499006"/>
                  </a:lnTo>
                  <a:lnTo>
                    <a:pt x="2189607" y="496466"/>
                  </a:lnTo>
                  <a:lnTo>
                    <a:pt x="2194941" y="495196"/>
                  </a:lnTo>
                  <a:lnTo>
                    <a:pt x="2199640" y="495196"/>
                  </a:lnTo>
                  <a:lnTo>
                    <a:pt x="2201799" y="493926"/>
                  </a:lnTo>
                  <a:lnTo>
                    <a:pt x="2208911" y="493926"/>
                  </a:lnTo>
                  <a:lnTo>
                    <a:pt x="2210054" y="492656"/>
                  </a:lnTo>
                  <a:lnTo>
                    <a:pt x="2211070" y="492656"/>
                  </a:lnTo>
                  <a:lnTo>
                    <a:pt x="2211832" y="491386"/>
                  </a:lnTo>
                  <a:lnTo>
                    <a:pt x="2212086" y="491386"/>
                  </a:lnTo>
                  <a:lnTo>
                    <a:pt x="2212466" y="490116"/>
                  </a:lnTo>
                  <a:lnTo>
                    <a:pt x="2212466" y="488846"/>
                  </a:lnTo>
                  <a:lnTo>
                    <a:pt x="2212213" y="486306"/>
                  </a:lnTo>
                  <a:lnTo>
                    <a:pt x="2211704" y="485036"/>
                  </a:lnTo>
                  <a:lnTo>
                    <a:pt x="2210942" y="482496"/>
                  </a:lnTo>
                  <a:lnTo>
                    <a:pt x="2210054" y="479956"/>
                  </a:lnTo>
                  <a:lnTo>
                    <a:pt x="2208911" y="477416"/>
                  </a:lnTo>
                  <a:lnTo>
                    <a:pt x="2207514" y="474876"/>
                  </a:lnTo>
                  <a:lnTo>
                    <a:pt x="2204847" y="469796"/>
                  </a:lnTo>
                  <a:lnTo>
                    <a:pt x="2203830" y="467256"/>
                  </a:lnTo>
                  <a:lnTo>
                    <a:pt x="2202941" y="465986"/>
                  </a:lnTo>
                  <a:lnTo>
                    <a:pt x="2202179" y="464716"/>
                  </a:lnTo>
                  <a:lnTo>
                    <a:pt x="2201545" y="463446"/>
                  </a:lnTo>
                  <a:lnTo>
                    <a:pt x="2200783" y="463446"/>
                  </a:lnTo>
                  <a:lnTo>
                    <a:pt x="2200275" y="462176"/>
                  </a:lnTo>
                  <a:lnTo>
                    <a:pt x="2199640" y="462176"/>
                  </a:lnTo>
                  <a:lnTo>
                    <a:pt x="2199132" y="460906"/>
                  </a:lnTo>
                  <a:close/>
                </a:path>
                <a:path w="3167379" h="1689100">
                  <a:moveTo>
                    <a:pt x="2123186" y="496466"/>
                  </a:moveTo>
                  <a:lnTo>
                    <a:pt x="2117598" y="496466"/>
                  </a:lnTo>
                  <a:lnTo>
                    <a:pt x="2115566" y="497736"/>
                  </a:lnTo>
                  <a:lnTo>
                    <a:pt x="2123948" y="497736"/>
                  </a:lnTo>
                  <a:lnTo>
                    <a:pt x="2123186" y="496466"/>
                  </a:lnTo>
                  <a:close/>
                </a:path>
                <a:path w="3167379" h="1689100">
                  <a:moveTo>
                    <a:pt x="2411429" y="527176"/>
                  </a:moveTo>
                  <a:lnTo>
                    <a:pt x="2348357" y="527176"/>
                  </a:lnTo>
                  <a:lnTo>
                    <a:pt x="2359533" y="528446"/>
                  </a:lnTo>
                  <a:lnTo>
                    <a:pt x="2364486" y="529716"/>
                  </a:lnTo>
                  <a:lnTo>
                    <a:pt x="2382392" y="552576"/>
                  </a:lnTo>
                  <a:lnTo>
                    <a:pt x="2382266" y="562736"/>
                  </a:lnTo>
                  <a:lnTo>
                    <a:pt x="2347722" y="594486"/>
                  </a:lnTo>
                  <a:lnTo>
                    <a:pt x="2327402" y="598296"/>
                  </a:lnTo>
                  <a:lnTo>
                    <a:pt x="2293874" y="598296"/>
                  </a:lnTo>
                  <a:lnTo>
                    <a:pt x="2293112" y="599566"/>
                  </a:lnTo>
                  <a:lnTo>
                    <a:pt x="2292604" y="600836"/>
                  </a:lnTo>
                  <a:lnTo>
                    <a:pt x="2292096" y="600836"/>
                  </a:lnTo>
                  <a:lnTo>
                    <a:pt x="2291841" y="602106"/>
                  </a:lnTo>
                  <a:lnTo>
                    <a:pt x="2292096" y="604646"/>
                  </a:lnTo>
                  <a:lnTo>
                    <a:pt x="2292477" y="605916"/>
                  </a:lnTo>
                  <a:lnTo>
                    <a:pt x="2292985" y="608456"/>
                  </a:lnTo>
                  <a:lnTo>
                    <a:pt x="2293620" y="609726"/>
                  </a:lnTo>
                  <a:lnTo>
                    <a:pt x="2294509" y="612266"/>
                  </a:lnTo>
                  <a:lnTo>
                    <a:pt x="2299589" y="622426"/>
                  </a:lnTo>
                  <a:lnTo>
                    <a:pt x="2301494" y="623696"/>
                  </a:lnTo>
                  <a:lnTo>
                    <a:pt x="2303272" y="626236"/>
                  </a:lnTo>
                  <a:lnTo>
                    <a:pt x="2305304" y="627506"/>
                  </a:lnTo>
                  <a:lnTo>
                    <a:pt x="2307463" y="628776"/>
                  </a:lnTo>
                  <a:lnTo>
                    <a:pt x="2330704" y="628776"/>
                  </a:lnTo>
                  <a:lnTo>
                    <a:pt x="2336038" y="627506"/>
                  </a:lnTo>
                  <a:lnTo>
                    <a:pt x="2341879" y="626236"/>
                  </a:lnTo>
                  <a:lnTo>
                    <a:pt x="2354579" y="622426"/>
                  </a:lnTo>
                  <a:lnTo>
                    <a:pt x="2360929" y="621156"/>
                  </a:lnTo>
                  <a:lnTo>
                    <a:pt x="2367407" y="617346"/>
                  </a:lnTo>
                  <a:lnTo>
                    <a:pt x="2399615" y="594486"/>
                  </a:lnTo>
                  <a:lnTo>
                    <a:pt x="2408136" y="583056"/>
                  </a:lnTo>
                  <a:lnTo>
                    <a:pt x="2411349" y="577976"/>
                  </a:lnTo>
                  <a:lnTo>
                    <a:pt x="2413922" y="571626"/>
                  </a:lnTo>
                  <a:lnTo>
                    <a:pt x="2415746" y="565276"/>
                  </a:lnTo>
                  <a:lnTo>
                    <a:pt x="2416831" y="558926"/>
                  </a:lnTo>
                  <a:lnTo>
                    <a:pt x="2417119" y="553846"/>
                  </a:lnTo>
                  <a:lnTo>
                    <a:pt x="2416998" y="550036"/>
                  </a:lnTo>
                  <a:lnTo>
                    <a:pt x="2416710" y="546226"/>
                  </a:lnTo>
                  <a:lnTo>
                    <a:pt x="2415444" y="538606"/>
                  </a:lnTo>
                  <a:lnTo>
                    <a:pt x="2413369" y="532256"/>
                  </a:lnTo>
                  <a:lnTo>
                    <a:pt x="2411429" y="527176"/>
                  </a:lnTo>
                  <a:close/>
                </a:path>
                <a:path w="3167379" h="1689100">
                  <a:moveTo>
                    <a:pt x="2298827" y="597026"/>
                  </a:moveTo>
                  <a:lnTo>
                    <a:pt x="2296287" y="597026"/>
                  </a:lnTo>
                  <a:lnTo>
                    <a:pt x="2294763" y="598296"/>
                  </a:lnTo>
                  <a:lnTo>
                    <a:pt x="2302637" y="598296"/>
                  </a:lnTo>
                  <a:lnTo>
                    <a:pt x="2298827" y="597026"/>
                  </a:lnTo>
                  <a:close/>
                </a:path>
                <a:path w="3167379" h="1689100">
                  <a:moveTo>
                    <a:pt x="2425065" y="351916"/>
                  </a:moveTo>
                  <a:lnTo>
                    <a:pt x="2418207" y="351916"/>
                  </a:lnTo>
                  <a:lnTo>
                    <a:pt x="2413635" y="353186"/>
                  </a:lnTo>
                  <a:lnTo>
                    <a:pt x="2410841" y="354456"/>
                  </a:lnTo>
                  <a:lnTo>
                    <a:pt x="2404237" y="358266"/>
                  </a:lnTo>
                  <a:lnTo>
                    <a:pt x="2401570" y="359536"/>
                  </a:lnTo>
                  <a:lnTo>
                    <a:pt x="2399665" y="360806"/>
                  </a:lnTo>
                  <a:lnTo>
                    <a:pt x="2397633" y="362076"/>
                  </a:lnTo>
                  <a:lnTo>
                    <a:pt x="2396109" y="363346"/>
                  </a:lnTo>
                  <a:lnTo>
                    <a:pt x="2394077" y="365886"/>
                  </a:lnTo>
                  <a:lnTo>
                    <a:pt x="2393441" y="367156"/>
                  </a:lnTo>
                  <a:lnTo>
                    <a:pt x="2393315" y="368426"/>
                  </a:lnTo>
                  <a:lnTo>
                    <a:pt x="2393569" y="369696"/>
                  </a:lnTo>
                  <a:lnTo>
                    <a:pt x="2393950" y="370966"/>
                  </a:lnTo>
                  <a:lnTo>
                    <a:pt x="2481199" y="551306"/>
                  </a:lnTo>
                  <a:lnTo>
                    <a:pt x="2481707" y="552576"/>
                  </a:lnTo>
                  <a:lnTo>
                    <a:pt x="2482341" y="553846"/>
                  </a:lnTo>
                  <a:lnTo>
                    <a:pt x="2483104" y="553846"/>
                  </a:lnTo>
                  <a:lnTo>
                    <a:pt x="2483992" y="555116"/>
                  </a:lnTo>
                  <a:lnTo>
                    <a:pt x="2488184" y="555116"/>
                  </a:lnTo>
                  <a:lnTo>
                    <a:pt x="2490089" y="553846"/>
                  </a:lnTo>
                  <a:lnTo>
                    <a:pt x="2494661" y="552576"/>
                  </a:lnTo>
                  <a:lnTo>
                    <a:pt x="2497454" y="551306"/>
                  </a:lnTo>
                  <a:lnTo>
                    <a:pt x="2500629" y="550036"/>
                  </a:lnTo>
                  <a:lnTo>
                    <a:pt x="2503932" y="548766"/>
                  </a:lnTo>
                  <a:lnTo>
                    <a:pt x="2506726" y="546226"/>
                  </a:lnTo>
                  <a:lnTo>
                    <a:pt x="2508630" y="546226"/>
                  </a:lnTo>
                  <a:lnTo>
                    <a:pt x="2510663" y="544956"/>
                  </a:lnTo>
                  <a:lnTo>
                    <a:pt x="2512187" y="543686"/>
                  </a:lnTo>
                  <a:lnTo>
                    <a:pt x="2514091" y="541146"/>
                  </a:lnTo>
                  <a:lnTo>
                    <a:pt x="2514600" y="539876"/>
                  </a:lnTo>
                  <a:lnTo>
                    <a:pt x="2514854" y="538606"/>
                  </a:lnTo>
                  <a:lnTo>
                    <a:pt x="2514854" y="537336"/>
                  </a:lnTo>
                  <a:lnTo>
                    <a:pt x="2514346" y="536066"/>
                  </a:lnTo>
                  <a:lnTo>
                    <a:pt x="2427097" y="354456"/>
                  </a:lnTo>
                  <a:lnTo>
                    <a:pt x="2426716" y="354456"/>
                  </a:lnTo>
                  <a:lnTo>
                    <a:pt x="2426080" y="353186"/>
                  </a:lnTo>
                  <a:lnTo>
                    <a:pt x="2425065" y="351916"/>
                  </a:lnTo>
                  <a:close/>
                </a:path>
                <a:path w="3167379" h="1689100">
                  <a:moveTo>
                    <a:pt x="2336291" y="402716"/>
                  </a:moveTo>
                  <a:lnTo>
                    <a:pt x="2314448" y="402716"/>
                  </a:lnTo>
                  <a:lnTo>
                    <a:pt x="2310003" y="403986"/>
                  </a:lnTo>
                  <a:lnTo>
                    <a:pt x="2305177" y="405256"/>
                  </a:lnTo>
                  <a:lnTo>
                    <a:pt x="2294763" y="407796"/>
                  </a:lnTo>
                  <a:lnTo>
                    <a:pt x="2289683" y="410336"/>
                  </a:lnTo>
                  <a:lnTo>
                    <a:pt x="2284857" y="411606"/>
                  </a:lnTo>
                  <a:lnTo>
                    <a:pt x="2277028" y="416686"/>
                  </a:lnTo>
                  <a:lnTo>
                    <a:pt x="2269950" y="420496"/>
                  </a:lnTo>
                  <a:lnTo>
                    <a:pt x="2263657" y="425576"/>
                  </a:lnTo>
                  <a:lnTo>
                    <a:pt x="2240026" y="459866"/>
                  </a:lnTo>
                  <a:lnTo>
                    <a:pt x="2238629" y="467486"/>
                  </a:lnTo>
                  <a:lnTo>
                    <a:pt x="2239391" y="482726"/>
                  </a:lnTo>
                  <a:lnTo>
                    <a:pt x="2264029" y="520826"/>
                  </a:lnTo>
                  <a:lnTo>
                    <a:pt x="2276221" y="525906"/>
                  </a:lnTo>
                  <a:lnTo>
                    <a:pt x="2282444" y="528446"/>
                  </a:lnTo>
                  <a:lnTo>
                    <a:pt x="2289048" y="529716"/>
                  </a:lnTo>
                  <a:lnTo>
                    <a:pt x="2323084" y="529716"/>
                  </a:lnTo>
                  <a:lnTo>
                    <a:pt x="2329688" y="528446"/>
                  </a:lnTo>
                  <a:lnTo>
                    <a:pt x="2342388" y="527176"/>
                  </a:lnTo>
                  <a:lnTo>
                    <a:pt x="2411429" y="527176"/>
                  </a:lnTo>
                  <a:lnTo>
                    <a:pt x="2410460" y="524636"/>
                  </a:lnTo>
                  <a:lnTo>
                    <a:pt x="2406650" y="517016"/>
                  </a:lnTo>
                  <a:lnTo>
                    <a:pt x="2402078" y="510666"/>
                  </a:lnTo>
                  <a:lnTo>
                    <a:pt x="2396744" y="506856"/>
                  </a:lnTo>
                  <a:lnTo>
                    <a:pt x="2391410" y="501776"/>
                  </a:lnTo>
                  <a:lnTo>
                    <a:pt x="2385695" y="499236"/>
                  </a:lnTo>
                  <a:lnTo>
                    <a:pt x="2377397" y="496696"/>
                  </a:lnTo>
                  <a:lnTo>
                    <a:pt x="2306574" y="496696"/>
                  </a:lnTo>
                  <a:lnTo>
                    <a:pt x="2295398" y="495426"/>
                  </a:lnTo>
                  <a:lnTo>
                    <a:pt x="2275713" y="480186"/>
                  </a:lnTo>
                  <a:lnTo>
                    <a:pt x="2273808" y="476376"/>
                  </a:lnTo>
                  <a:lnTo>
                    <a:pt x="2272919" y="472566"/>
                  </a:lnTo>
                  <a:lnTo>
                    <a:pt x="2272665" y="464946"/>
                  </a:lnTo>
                  <a:lnTo>
                    <a:pt x="2273300" y="461136"/>
                  </a:lnTo>
                  <a:lnTo>
                    <a:pt x="2276602" y="453516"/>
                  </a:lnTo>
                  <a:lnTo>
                    <a:pt x="2279269" y="450976"/>
                  </a:lnTo>
                  <a:lnTo>
                    <a:pt x="2286635" y="443356"/>
                  </a:lnTo>
                  <a:lnTo>
                    <a:pt x="2291207" y="440816"/>
                  </a:lnTo>
                  <a:lnTo>
                    <a:pt x="2296922" y="438276"/>
                  </a:lnTo>
                  <a:lnTo>
                    <a:pt x="2303145" y="434466"/>
                  </a:lnTo>
                  <a:lnTo>
                    <a:pt x="2309114" y="433196"/>
                  </a:lnTo>
                  <a:lnTo>
                    <a:pt x="2314702" y="431926"/>
                  </a:lnTo>
                  <a:lnTo>
                    <a:pt x="2320290" y="431926"/>
                  </a:lnTo>
                  <a:lnTo>
                    <a:pt x="2325370" y="430656"/>
                  </a:lnTo>
                  <a:lnTo>
                    <a:pt x="2347976" y="430656"/>
                  </a:lnTo>
                  <a:lnTo>
                    <a:pt x="2348611" y="429386"/>
                  </a:lnTo>
                  <a:lnTo>
                    <a:pt x="2349119" y="429386"/>
                  </a:lnTo>
                  <a:lnTo>
                    <a:pt x="2349500" y="428116"/>
                  </a:lnTo>
                  <a:lnTo>
                    <a:pt x="2349627" y="424306"/>
                  </a:lnTo>
                  <a:lnTo>
                    <a:pt x="2349246" y="423036"/>
                  </a:lnTo>
                  <a:lnTo>
                    <a:pt x="2348738" y="421766"/>
                  </a:lnTo>
                  <a:lnTo>
                    <a:pt x="2348103" y="419226"/>
                  </a:lnTo>
                  <a:lnTo>
                    <a:pt x="2346198" y="415416"/>
                  </a:lnTo>
                  <a:lnTo>
                    <a:pt x="2345054" y="412876"/>
                  </a:lnTo>
                  <a:lnTo>
                    <a:pt x="2343277" y="410336"/>
                  </a:lnTo>
                  <a:lnTo>
                    <a:pt x="2342261" y="409066"/>
                  </a:lnTo>
                  <a:lnTo>
                    <a:pt x="2341499" y="407796"/>
                  </a:lnTo>
                  <a:lnTo>
                    <a:pt x="2340864" y="406526"/>
                  </a:lnTo>
                  <a:lnTo>
                    <a:pt x="2340102" y="405256"/>
                  </a:lnTo>
                  <a:lnTo>
                    <a:pt x="2339340" y="405256"/>
                  </a:lnTo>
                  <a:lnTo>
                    <a:pt x="2338451" y="403986"/>
                  </a:lnTo>
                  <a:lnTo>
                    <a:pt x="2337689" y="403986"/>
                  </a:lnTo>
                  <a:lnTo>
                    <a:pt x="2336291" y="402716"/>
                  </a:lnTo>
                  <a:close/>
                </a:path>
                <a:path w="3167379" h="1689100">
                  <a:moveTo>
                    <a:pt x="2636266" y="251586"/>
                  </a:moveTo>
                  <a:lnTo>
                    <a:pt x="2625216" y="251586"/>
                  </a:lnTo>
                  <a:lnTo>
                    <a:pt x="2622804" y="252856"/>
                  </a:lnTo>
                  <a:lnTo>
                    <a:pt x="2619629" y="254126"/>
                  </a:lnTo>
                  <a:lnTo>
                    <a:pt x="2611501" y="257936"/>
                  </a:lnTo>
                  <a:lnTo>
                    <a:pt x="2608453" y="260476"/>
                  </a:lnTo>
                  <a:lnTo>
                    <a:pt x="2603880" y="263016"/>
                  </a:lnTo>
                  <a:lnTo>
                    <a:pt x="2602484" y="264286"/>
                  </a:lnTo>
                  <a:lnTo>
                    <a:pt x="2601214" y="266826"/>
                  </a:lnTo>
                  <a:lnTo>
                    <a:pt x="2601341" y="269366"/>
                  </a:lnTo>
                  <a:lnTo>
                    <a:pt x="2602865" y="271906"/>
                  </a:lnTo>
                  <a:lnTo>
                    <a:pt x="2604516" y="274446"/>
                  </a:lnTo>
                  <a:lnTo>
                    <a:pt x="2606929" y="276986"/>
                  </a:lnTo>
                  <a:lnTo>
                    <a:pt x="2754757" y="417956"/>
                  </a:lnTo>
                  <a:lnTo>
                    <a:pt x="2755773" y="419226"/>
                  </a:lnTo>
                  <a:lnTo>
                    <a:pt x="2757170" y="420496"/>
                  </a:lnTo>
                  <a:lnTo>
                    <a:pt x="2758821" y="420496"/>
                  </a:lnTo>
                  <a:lnTo>
                    <a:pt x="2760472" y="421766"/>
                  </a:lnTo>
                  <a:lnTo>
                    <a:pt x="2763520" y="421766"/>
                  </a:lnTo>
                  <a:lnTo>
                    <a:pt x="2768854" y="496696"/>
                  </a:lnTo>
                  <a:lnTo>
                    <a:pt x="2768980" y="499236"/>
                  </a:lnTo>
                  <a:lnTo>
                    <a:pt x="2769362" y="500506"/>
                  </a:lnTo>
                  <a:lnTo>
                    <a:pt x="2770124" y="501776"/>
                  </a:lnTo>
                  <a:lnTo>
                    <a:pt x="2771013" y="503046"/>
                  </a:lnTo>
                  <a:lnTo>
                    <a:pt x="2772155" y="504316"/>
                  </a:lnTo>
                  <a:lnTo>
                    <a:pt x="2779395" y="504316"/>
                  </a:lnTo>
                  <a:lnTo>
                    <a:pt x="2781680" y="503046"/>
                  </a:lnTo>
                  <a:lnTo>
                    <a:pt x="2784602" y="501776"/>
                  </a:lnTo>
                  <a:lnTo>
                    <a:pt x="2788030" y="500506"/>
                  </a:lnTo>
                  <a:lnTo>
                    <a:pt x="2794762" y="496696"/>
                  </a:lnTo>
                  <a:lnTo>
                    <a:pt x="2799461" y="494156"/>
                  </a:lnTo>
                  <a:lnTo>
                    <a:pt x="2802254" y="491616"/>
                  </a:lnTo>
                  <a:lnTo>
                    <a:pt x="2804922" y="489076"/>
                  </a:lnTo>
                  <a:lnTo>
                    <a:pt x="2806191" y="486536"/>
                  </a:lnTo>
                  <a:lnTo>
                    <a:pt x="2806065" y="483996"/>
                  </a:lnTo>
                  <a:lnTo>
                    <a:pt x="2798064" y="405256"/>
                  </a:lnTo>
                  <a:lnTo>
                    <a:pt x="2794925" y="374776"/>
                  </a:lnTo>
                  <a:lnTo>
                    <a:pt x="2760726" y="374776"/>
                  </a:lnTo>
                  <a:lnTo>
                    <a:pt x="2639060" y="254126"/>
                  </a:lnTo>
                  <a:lnTo>
                    <a:pt x="2636266" y="251586"/>
                  </a:lnTo>
                  <a:close/>
                </a:path>
                <a:path w="3167379" h="1689100">
                  <a:moveTo>
                    <a:pt x="2366645" y="494156"/>
                  </a:moveTo>
                  <a:lnTo>
                    <a:pt x="2339213" y="494156"/>
                  </a:lnTo>
                  <a:lnTo>
                    <a:pt x="2332354" y="495426"/>
                  </a:lnTo>
                  <a:lnTo>
                    <a:pt x="2312670" y="496696"/>
                  </a:lnTo>
                  <a:lnTo>
                    <a:pt x="2377397" y="496696"/>
                  </a:lnTo>
                  <a:lnTo>
                    <a:pt x="2373249" y="495426"/>
                  </a:lnTo>
                  <a:lnTo>
                    <a:pt x="2366645" y="494156"/>
                  </a:lnTo>
                  <a:close/>
                </a:path>
                <a:path w="3167379" h="1689100">
                  <a:moveTo>
                    <a:pt x="2547896" y="343026"/>
                  </a:moveTo>
                  <a:lnTo>
                    <a:pt x="2507361" y="343026"/>
                  </a:lnTo>
                  <a:lnTo>
                    <a:pt x="2558288" y="449706"/>
                  </a:lnTo>
                  <a:lnTo>
                    <a:pt x="2562074" y="457326"/>
                  </a:lnTo>
                  <a:lnTo>
                    <a:pt x="2566003" y="463676"/>
                  </a:lnTo>
                  <a:lnTo>
                    <a:pt x="2570075" y="470026"/>
                  </a:lnTo>
                  <a:lnTo>
                    <a:pt x="2574290" y="475106"/>
                  </a:lnTo>
                  <a:lnTo>
                    <a:pt x="2580004" y="482726"/>
                  </a:lnTo>
                  <a:lnTo>
                    <a:pt x="2586101" y="486536"/>
                  </a:lnTo>
                  <a:lnTo>
                    <a:pt x="2592832" y="490346"/>
                  </a:lnTo>
                  <a:lnTo>
                    <a:pt x="2599563" y="492886"/>
                  </a:lnTo>
                  <a:lnTo>
                    <a:pt x="2606929" y="494156"/>
                  </a:lnTo>
                  <a:lnTo>
                    <a:pt x="2614803" y="492886"/>
                  </a:lnTo>
                  <a:lnTo>
                    <a:pt x="2627185" y="490346"/>
                  </a:lnTo>
                  <a:lnTo>
                    <a:pt x="2633805" y="487806"/>
                  </a:lnTo>
                  <a:lnTo>
                    <a:pt x="2640711" y="485266"/>
                  </a:lnTo>
                  <a:lnTo>
                    <a:pt x="2646807" y="482726"/>
                  </a:lnTo>
                  <a:lnTo>
                    <a:pt x="2649601" y="480186"/>
                  </a:lnTo>
                  <a:lnTo>
                    <a:pt x="2652522" y="478916"/>
                  </a:lnTo>
                  <a:lnTo>
                    <a:pt x="2655189" y="476376"/>
                  </a:lnTo>
                  <a:lnTo>
                    <a:pt x="2657729" y="475106"/>
                  </a:lnTo>
                  <a:lnTo>
                    <a:pt x="2660141" y="472566"/>
                  </a:lnTo>
                  <a:lnTo>
                    <a:pt x="2662174" y="470026"/>
                  </a:lnTo>
                  <a:lnTo>
                    <a:pt x="2666746" y="464946"/>
                  </a:lnTo>
                  <a:lnTo>
                    <a:pt x="2667254" y="463676"/>
                  </a:lnTo>
                  <a:lnTo>
                    <a:pt x="2667889" y="462406"/>
                  </a:lnTo>
                  <a:lnTo>
                    <a:pt x="2667889" y="459866"/>
                  </a:lnTo>
                  <a:lnTo>
                    <a:pt x="2667254" y="457326"/>
                  </a:lnTo>
                  <a:lnTo>
                    <a:pt x="2613582" y="457326"/>
                  </a:lnTo>
                  <a:lnTo>
                    <a:pt x="2608199" y="454786"/>
                  </a:lnTo>
                  <a:lnTo>
                    <a:pt x="2603222" y="449706"/>
                  </a:lnTo>
                  <a:lnTo>
                    <a:pt x="2598388" y="444626"/>
                  </a:lnTo>
                  <a:lnTo>
                    <a:pt x="2593697" y="437006"/>
                  </a:lnTo>
                  <a:lnTo>
                    <a:pt x="2589149" y="428116"/>
                  </a:lnTo>
                  <a:lnTo>
                    <a:pt x="2547896" y="343026"/>
                  </a:lnTo>
                  <a:close/>
                </a:path>
                <a:path w="3167379" h="1689100">
                  <a:moveTo>
                    <a:pt x="2656840" y="437006"/>
                  </a:moveTo>
                  <a:lnTo>
                    <a:pt x="2653029" y="437006"/>
                  </a:lnTo>
                  <a:lnTo>
                    <a:pt x="2652014" y="438276"/>
                  </a:lnTo>
                  <a:lnTo>
                    <a:pt x="2650998" y="438276"/>
                  </a:lnTo>
                  <a:lnTo>
                    <a:pt x="2649854" y="439546"/>
                  </a:lnTo>
                  <a:lnTo>
                    <a:pt x="2648839" y="440816"/>
                  </a:lnTo>
                  <a:lnTo>
                    <a:pt x="2646045" y="444626"/>
                  </a:lnTo>
                  <a:lnTo>
                    <a:pt x="2642616" y="447166"/>
                  </a:lnTo>
                  <a:lnTo>
                    <a:pt x="2638298" y="450976"/>
                  </a:lnTo>
                  <a:lnTo>
                    <a:pt x="2635758" y="452246"/>
                  </a:lnTo>
                  <a:lnTo>
                    <a:pt x="2632710" y="454786"/>
                  </a:lnTo>
                  <a:lnTo>
                    <a:pt x="2625826" y="457326"/>
                  </a:lnTo>
                  <a:lnTo>
                    <a:pt x="2667254" y="457326"/>
                  </a:lnTo>
                  <a:lnTo>
                    <a:pt x="2666746" y="454786"/>
                  </a:lnTo>
                  <a:lnTo>
                    <a:pt x="2665476" y="450976"/>
                  </a:lnTo>
                  <a:lnTo>
                    <a:pt x="2663571" y="447166"/>
                  </a:lnTo>
                  <a:lnTo>
                    <a:pt x="2662428" y="444626"/>
                  </a:lnTo>
                  <a:lnTo>
                    <a:pt x="2661412" y="443356"/>
                  </a:lnTo>
                  <a:lnTo>
                    <a:pt x="2660269" y="442086"/>
                  </a:lnTo>
                  <a:lnTo>
                    <a:pt x="2659253" y="440816"/>
                  </a:lnTo>
                  <a:lnTo>
                    <a:pt x="2658364" y="439546"/>
                  </a:lnTo>
                  <a:lnTo>
                    <a:pt x="2656840" y="437006"/>
                  </a:lnTo>
                  <a:close/>
                </a:path>
                <a:path w="3167379" h="1689100">
                  <a:moveTo>
                    <a:pt x="2347214" y="430656"/>
                  </a:moveTo>
                  <a:lnTo>
                    <a:pt x="2337942" y="430656"/>
                  </a:lnTo>
                  <a:lnTo>
                    <a:pt x="2343912" y="431926"/>
                  </a:lnTo>
                  <a:lnTo>
                    <a:pt x="2345944" y="431926"/>
                  </a:lnTo>
                  <a:lnTo>
                    <a:pt x="2347214" y="430656"/>
                  </a:lnTo>
                  <a:close/>
                </a:path>
                <a:path w="3167379" h="1689100">
                  <a:moveTo>
                    <a:pt x="2772664" y="184276"/>
                  </a:moveTo>
                  <a:lnTo>
                    <a:pt x="2767457" y="184276"/>
                  </a:lnTo>
                  <a:lnTo>
                    <a:pt x="2764916" y="185546"/>
                  </a:lnTo>
                  <a:lnTo>
                    <a:pt x="2762250" y="185546"/>
                  </a:lnTo>
                  <a:lnTo>
                    <a:pt x="2759075" y="186816"/>
                  </a:lnTo>
                  <a:lnTo>
                    <a:pt x="2755391" y="189356"/>
                  </a:lnTo>
                  <a:lnTo>
                    <a:pt x="2751074" y="190626"/>
                  </a:lnTo>
                  <a:lnTo>
                    <a:pt x="2747899" y="193166"/>
                  </a:lnTo>
                  <a:lnTo>
                    <a:pt x="2745740" y="194436"/>
                  </a:lnTo>
                  <a:lnTo>
                    <a:pt x="2743708" y="195706"/>
                  </a:lnTo>
                  <a:lnTo>
                    <a:pt x="2742184" y="196976"/>
                  </a:lnTo>
                  <a:lnTo>
                    <a:pt x="2740660" y="199516"/>
                  </a:lnTo>
                  <a:lnTo>
                    <a:pt x="2740405" y="202056"/>
                  </a:lnTo>
                  <a:lnTo>
                    <a:pt x="2740914" y="204596"/>
                  </a:lnTo>
                  <a:lnTo>
                    <a:pt x="2761234" y="374776"/>
                  </a:lnTo>
                  <a:lnTo>
                    <a:pt x="2794925" y="374776"/>
                  </a:lnTo>
                  <a:lnTo>
                    <a:pt x="2775966" y="190626"/>
                  </a:lnTo>
                  <a:lnTo>
                    <a:pt x="2775458" y="189356"/>
                  </a:lnTo>
                  <a:lnTo>
                    <a:pt x="2774696" y="186816"/>
                  </a:lnTo>
                  <a:lnTo>
                    <a:pt x="2773934" y="185546"/>
                  </a:lnTo>
                  <a:lnTo>
                    <a:pt x="2772664" y="184276"/>
                  </a:lnTo>
                  <a:close/>
                </a:path>
                <a:path w="3167379" h="1689100">
                  <a:moveTo>
                    <a:pt x="2504440" y="254126"/>
                  </a:moveTo>
                  <a:lnTo>
                    <a:pt x="2497454" y="254126"/>
                  </a:lnTo>
                  <a:lnTo>
                    <a:pt x="2492883" y="255396"/>
                  </a:lnTo>
                  <a:lnTo>
                    <a:pt x="2490089" y="256666"/>
                  </a:lnTo>
                  <a:lnTo>
                    <a:pt x="2486660" y="259206"/>
                  </a:lnTo>
                  <a:lnTo>
                    <a:pt x="2480817" y="261746"/>
                  </a:lnTo>
                  <a:lnTo>
                    <a:pt x="2478913" y="263016"/>
                  </a:lnTo>
                  <a:lnTo>
                    <a:pt x="2476880" y="264286"/>
                  </a:lnTo>
                  <a:lnTo>
                    <a:pt x="2475357" y="265556"/>
                  </a:lnTo>
                  <a:lnTo>
                    <a:pt x="2473325" y="268096"/>
                  </a:lnTo>
                  <a:lnTo>
                    <a:pt x="2472816" y="269366"/>
                  </a:lnTo>
                  <a:lnTo>
                    <a:pt x="2472816" y="271906"/>
                  </a:lnTo>
                  <a:lnTo>
                    <a:pt x="2473325" y="273176"/>
                  </a:lnTo>
                  <a:lnTo>
                    <a:pt x="2494026" y="316356"/>
                  </a:lnTo>
                  <a:lnTo>
                    <a:pt x="2468879" y="327786"/>
                  </a:lnTo>
                  <a:lnTo>
                    <a:pt x="2467864" y="329056"/>
                  </a:lnTo>
                  <a:lnTo>
                    <a:pt x="2466975" y="329056"/>
                  </a:lnTo>
                  <a:lnTo>
                    <a:pt x="2465704" y="331596"/>
                  </a:lnTo>
                  <a:lnTo>
                    <a:pt x="2465324" y="332866"/>
                  </a:lnTo>
                  <a:lnTo>
                    <a:pt x="2465324" y="335406"/>
                  </a:lnTo>
                  <a:lnTo>
                    <a:pt x="2465704" y="336676"/>
                  </a:lnTo>
                  <a:lnTo>
                    <a:pt x="2466086" y="339216"/>
                  </a:lnTo>
                  <a:lnTo>
                    <a:pt x="2466594" y="340486"/>
                  </a:lnTo>
                  <a:lnTo>
                    <a:pt x="2467483" y="343026"/>
                  </a:lnTo>
                  <a:lnTo>
                    <a:pt x="2468753" y="345566"/>
                  </a:lnTo>
                  <a:lnTo>
                    <a:pt x="2471039" y="350646"/>
                  </a:lnTo>
                  <a:lnTo>
                    <a:pt x="2473325" y="353186"/>
                  </a:lnTo>
                  <a:lnTo>
                    <a:pt x="2475611" y="354456"/>
                  </a:lnTo>
                  <a:lnTo>
                    <a:pt x="2477770" y="356996"/>
                  </a:lnTo>
                  <a:lnTo>
                    <a:pt x="2479929" y="356996"/>
                  </a:lnTo>
                  <a:lnTo>
                    <a:pt x="2481961" y="355726"/>
                  </a:lnTo>
                  <a:lnTo>
                    <a:pt x="2507361" y="343026"/>
                  </a:lnTo>
                  <a:lnTo>
                    <a:pt x="2547896" y="343026"/>
                  </a:lnTo>
                  <a:lnTo>
                    <a:pt x="2540508" y="327786"/>
                  </a:lnTo>
                  <a:lnTo>
                    <a:pt x="2586990" y="304926"/>
                  </a:lnTo>
                  <a:lnTo>
                    <a:pt x="2589022" y="304926"/>
                  </a:lnTo>
                  <a:lnTo>
                    <a:pt x="2590038" y="302386"/>
                  </a:lnTo>
                  <a:lnTo>
                    <a:pt x="2590291" y="299846"/>
                  </a:lnTo>
                  <a:lnTo>
                    <a:pt x="2527173" y="299846"/>
                  </a:lnTo>
                  <a:lnTo>
                    <a:pt x="2506472" y="256666"/>
                  </a:lnTo>
                  <a:lnTo>
                    <a:pt x="2506091" y="256666"/>
                  </a:lnTo>
                  <a:lnTo>
                    <a:pt x="2505329" y="255396"/>
                  </a:lnTo>
                  <a:lnTo>
                    <a:pt x="2504440" y="254126"/>
                  </a:lnTo>
                  <a:close/>
                </a:path>
                <a:path w="3167379" h="1689100">
                  <a:moveTo>
                    <a:pt x="2385441" y="276986"/>
                  </a:moveTo>
                  <a:lnTo>
                    <a:pt x="2355850" y="298576"/>
                  </a:lnTo>
                  <a:lnTo>
                    <a:pt x="2356992" y="303656"/>
                  </a:lnTo>
                  <a:lnTo>
                    <a:pt x="2360676" y="311276"/>
                  </a:lnTo>
                  <a:lnTo>
                    <a:pt x="2364359" y="320166"/>
                  </a:lnTo>
                  <a:lnTo>
                    <a:pt x="2368296" y="323976"/>
                  </a:lnTo>
                  <a:lnTo>
                    <a:pt x="2376678" y="326516"/>
                  </a:lnTo>
                  <a:lnTo>
                    <a:pt x="2382774" y="325246"/>
                  </a:lnTo>
                  <a:lnTo>
                    <a:pt x="2398395" y="317626"/>
                  </a:lnTo>
                  <a:lnTo>
                    <a:pt x="2403221" y="313816"/>
                  </a:lnTo>
                  <a:lnTo>
                    <a:pt x="2404745" y="310006"/>
                  </a:lnTo>
                  <a:lnTo>
                    <a:pt x="2406396" y="304926"/>
                  </a:lnTo>
                  <a:lnTo>
                    <a:pt x="2405253" y="299846"/>
                  </a:lnTo>
                  <a:lnTo>
                    <a:pt x="2397887" y="284606"/>
                  </a:lnTo>
                  <a:lnTo>
                    <a:pt x="2393950" y="279526"/>
                  </a:lnTo>
                  <a:lnTo>
                    <a:pt x="2385441" y="276986"/>
                  </a:lnTo>
                  <a:close/>
                </a:path>
                <a:path w="3167379" h="1689100">
                  <a:moveTo>
                    <a:pt x="2577846" y="276986"/>
                  </a:moveTo>
                  <a:lnTo>
                    <a:pt x="2574798" y="276986"/>
                  </a:lnTo>
                  <a:lnTo>
                    <a:pt x="2573654" y="278256"/>
                  </a:lnTo>
                  <a:lnTo>
                    <a:pt x="2527173" y="299846"/>
                  </a:lnTo>
                  <a:lnTo>
                    <a:pt x="2590291" y="299846"/>
                  </a:lnTo>
                  <a:lnTo>
                    <a:pt x="2590419" y="297306"/>
                  </a:lnTo>
                  <a:lnTo>
                    <a:pt x="2589403" y="293496"/>
                  </a:lnTo>
                  <a:lnTo>
                    <a:pt x="2586990" y="288416"/>
                  </a:lnTo>
                  <a:lnTo>
                    <a:pt x="2585847" y="285876"/>
                  </a:lnTo>
                  <a:lnTo>
                    <a:pt x="2584577" y="283336"/>
                  </a:lnTo>
                  <a:lnTo>
                    <a:pt x="2583561" y="282066"/>
                  </a:lnTo>
                  <a:lnTo>
                    <a:pt x="2580132" y="278256"/>
                  </a:lnTo>
                  <a:lnTo>
                    <a:pt x="2578989" y="278256"/>
                  </a:lnTo>
                  <a:lnTo>
                    <a:pt x="2577846" y="276986"/>
                  </a:lnTo>
                  <a:close/>
                </a:path>
                <a:path w="3167379" h="1689100">
                  <a:moveTo>
                    <a:pt x="2634107" y="250316"/>
                  </a:moveTo>
                  <a:lnTo>
                    <a:pt x="2629535" y="250316"/>
                  </a:lnTo>
                  <a:lnTo>
                    <a:pt x="2627503" y="251586"/>
                  </a:lnTo>
                  <a:lnTo>
                    <a:pt x="2635123" y="251586"/>
                  </a:lnTo>
                  <a:lnTo>
                    <a:pt x="2634107" y="250316"/>
                  </a:lnTo>
                  <a:close/>
                </a:path>
                <a:path w="3167379" h="1689100">
                  <a:moveTo>
                    <a:pt x="2997835" y="0"/>
                  </a:moveTo>
                  <a:lnTo>
                    <a:pt x="2959480" y="7365"/>
                  </a:lnTo>
                  <a:lnTo>
                    <a:pt x="2879852" y="44703"/>
                  </a:lnTo>
                  <a:lnTo>
                    <a:pt x="2875788" y="50545"/>
                  </a:lnTo>
                  <a:lnTo>
                    <a:pt x="2874010" y="53847"/>
                  </a:lnTo>
                  <a:lnTo>
                    <a:pt x="2874391" y="58165"/>
                  </a:lnTo>
                  <a:lnTo>
                    <a:pt x="2876930" y="63372"/>
                  </a:lnTo>
                  <a:lnTo>
                    <a:pt x="2992882" y="304418"/>
                  </a:lnTo>
                  <a:lnTo>
                    <a:pt x="2997200" y="307593"/>
                  </a:lnTo>
                  <a:lnTo>
                    <a:pt x="2998851" y="307339"/>
                  </a:lnTo>
                  <a:lnTo>
                    <a:pt x="3000375" y="307212"/>
                  </a:lnTo>
                  <a:lnTo>
                    <a:pt x="3026029" y="294258"/>
                  </a:lnTo>
                  <a:lnTo>
                    <a:pt x="3027172" y="293115"/>
                  </a:lnTo>
                  <a:lnTo>
                    <a:pt x="3027807" y="292099"/>
                  </a:lnTo>
                  <a:lnTo>
                    <a:pt x="3027934" y="290956"/>
                  </a:lnTo>
                  <a:lnTo>
                    <a:pt x="3028061" y="288797"/>
                  </a:lnTo>
                  <a:lnTo>
                    <a:pt x="3027553" y="287781"/>
                  </a:lnTo>
                  <a:lnTo>
                    <a:pt x="2974086" y="176910"/>
                  </a:lnTo>
                  <a:lnTo>
                    <a:pt x="3005201" y="161924"/>
                  </a:lnTo>
                  <a:lnTo>
                    <a:pt x="3012566" y="159892"/>
                  </a:lnTo>
                  <a:lnTo>
                    <a:pt x="3026029" y="159130"/>
                  </a:lnTo>
                  <a:lnTo>
                    <a:pt x="3100668" y="159130"/>
                  </a:lnTo>
                  <a:lnTo>
                    <a:pt x="3098165" y="156844"/>
                  </a:lnTo>
                  <a:lnTo>
                    <a:pt x="3092704" y="152272"/>
                  </a:lnTo>
                  <a:lnTo>
                    <a:pt x="3088336" y="148970"/>
                  </a:lnTo>
                  <a:lnTo>
                    <a:pt x="2960624" y="148970"/>
                  </a:lnTo>
                  <a:lnTo>
                    <a:pt x="2918460" y="61213"/>
                  </a:lnTo>
                  <a:lnTo>
                    <a:pt x="2947670" y="47243"/>
                  </a:lnTo>
                  <a:lnTo>
                    <a:pt x="2954401" y="43941"/>
                  </a:lnTo>
                  <a:lnTo>
                    <a:pt x="2960116" y="41401"/>
                  </a:lnTo>
                  <a:lnTo>
                    <a:pt x="2964561" y="39877"/>
                  </a:lnTo>
                  <a:lnTo>
                    <a:pt x="2968879" y="38226"/>
                  </a:lnTo>
                  <a:lnTo>
                    <a:pt x="2973070" y="37083"/>
                  </a:lnTo>
                  <a:lnTo>
                    <a:pt x="2976879" y="36321"/>
                  </a:lnTo>
                  <a:lnTo>
                    <a:pt x="2985621" y="35440"/>
                  </a:lnTo>
                  <a:lnTo>
                    <a:pt x="3057846" y="35440"/>
                  </a:lnTo>
                  <a:lnTo>
                    <a:pt x="3054048" y="29416"/>
                  </a:lnTo>
                  <a:lnTo>
                    <a:pt x="3024124" y="4952"/>
                  </a:lnTo>
                  <a:lnTo>
                    <a:pt x="3004835" y="309"/>
                  </a:lnTo>
                  <a:lnTo>
                    <a:pt x="2997835" y="0"/>
                  </a:lnTo>
                  <a:close/>
                </a:path>
                <a:path w="3167379" h="1689100">
                  <a:moveTo>
                    <a:pt x="3100668" y="159130"/>
                  </a:moveTo>
                  <a:lnTo>
                    <a:pt x="3026029" y="159130"/>
                  </a:lnTo>
                  <a:lnTo>
                    <a:pt x="3032505" y="160019"/>
                  </a:lnTo>
                  <a:lnTo>
                    <a:pt x="3038729" y="162305"/>
                  </a:lnTo>
                  <a:lnTo>
                    <a:pt x="3044952" y="164464"/>
                  </a:lnTo>
                  <a:lnTo>
                    <a:pt x="3050921" y="167766"/>
                  </a:lnTo>
                  <a:lnTo>
                    <a:pt x="3056763" y="172211"/>
                  </a:lnTo>
                  <a:lnTo>
                    <a:pt x="3062604" y="176529"/>
                  </a:lnTo>
                  <a:lnTo>
                    <a:pt x="3068574" y="181609"/>
                  </a:lnTo>
                  <a:lnTo>
                    <a:pt x="3074797" y="187197"/>
                  </a:lnTo>
                  <a:lnTo>
                    <a:pt x="3128264" y="236981"/>
                  </a:lnTo>
                  <a:lnTo>
                    <a:pt x="3129534" y="238378"/>
                  </a:lnTo>
                  <a:lnTo>
                    <a:pt x="3130804" y="239394"/>
                  </a:lnTo>
                  <a:lnTo>
                    <a:pt x="3132074" y="240156"/>
                  </a:lnTo>
                  <a:lnTo>
                    <a:pt x="3133344" y="240791"/>
                  </a:lnTo>
                  <a:lnTo>
                    <a:pt x="3134741" y="241172"/>
                  </a:lnTo>
                  <a:lnTo>
                    <a:pt x="3136391" y="241172"/>
                  </a:lnTo>
                  <a:lnTo>
                    <a:pt x="3167253" y="224916"/>
                  </a:lnTo>
                  <a:lnTo>
                    <a:pt x="3167253" y="222884"/>
                  </a:lnTo>
                  <a:lnTo>
                    <a:pt x="3166999" y="221868"/>
                  </a:lnTo>
                  <a:lnTo>
                    <a:pt x="3166491" y="220852"/>
                  </a:lnTo>
                  <a:lnTo>
                    <a:pt x="3165983" y="219709"/>
                  </a:lnTo>
                  <a:lnTo>
                    <a:pt x="3104007" y="162178"/>
                  </a:lnTo>
                  <a:lnTo>
                    <a:pt x="3100668" y="159130"/>
                  </a:lnTo>
                  <a:close/>
                </a:path>
                <a:path w="3167379" h="1689100">
                  <a:moveTo>
                    <a:pt x="3057846" y="35440"/>
                  </a:moveTo>
                  <a:lnTo>
                    <a:pt x="2985621" y="35440"/>
                  </a:lnTo>
                  <a:lnTo>
                    <a:pt x="2993564" y="35845"/>
                  </a:lnTo>
                  <a:lnTo>
                    <a:pt x="3000722" y="37536"/>
                  </a:lnTo>
                  <a:lnTo>
                    <a:pt x="3029458" y="69341"/>
                  </a:lnTo>
                  <a:lnTo>
                    <a:pt x="3032125" y="88391"/>
                  </a:lnTo>
                  <a:lnTo>
                    <a:pt x="3031109" y="94614"/>
                  </a:lnTo>
                  <a:lnTo>
                    <a:pt x="3006804" y="125729"/>
                  </a:lnTo>
                  <a:lnTo>
                    <a:pt x="2960624" y="148970"/>
                  </a:lnTo>
                  <a:lnTo>
                    <a:pt x="3088336" y="148970"/>
                  </a:lnTo>
                  <a:lnTo>
                    <a:pt x="3057525" y="132968"/>
                  </a:lnTo>
                  <a:lnTo>
                    <a:pt x="3052699" y="131698"/>
                  </a:lnTo>
                  <a:lnTo>
                    <a:pt x="3050158" y="131444"/>
                  </a:lnTo>
                  <a:lnTo>
                    <a:pt x="3042412" y="131444"/>
                  </a:lnTo>
                  <a:lnTo>
                    <a:pt x="3046984" y="126634"/>
                  </a:lnTo>
                  <a:lnTo>
                    <a:pt x="3067685" y="90169"/>
                  </a:lnTo>
                  <a:lnTo>
                    <a:pt x="3069971" y="74929"/>
                  </a:lnTo>
                  <a:lnTo>
                    <a:pt x="3068954" y="66928"/>
                  </a:lnTo>
                  <a:lnTo>
                    <a:pt x="3067958" y="60856"/>
                  </a:lnTo>
                  <a:lnTo>
                    <a:pt x="3066319" y="54641"/>
                  </a:lnTo>
                  <a:lnTo>
                    <a:pt x="3064061" y="48283"/>
                  </a:lnTo>
                  <a:lnTo>
                    <a:pt x="3061208" y="41782"/>
                  </a:lnTo>
                  <a:lnTo>
                    <a:pt x="3057846" y="35440"/>
                  </a:lnTo>
                  <a:close/>
                </a:path>
                <a:path w="3167379" h="1689100">
                  <a:moveTo>
                    <a:pt x="3047619" y="131190"/>
                  </a:moveTo>
                  <a:lnTo>
                    <a:pt x="3042412" y="131444"/>
                  </a:lnTo>
                  <a:lnTo>
                    <a:pt x="3050158" y="131444"/>
                  </a:lnTo>
                  <a:lnTo>
                    <a:pt x="3047619" y="131190"/>
                  </a:lnTo>
                  <a:close/>
                </a:path>
              </a:pathLst>
            </a:custGeom>
            <a:solidFill>
              <a:srgbClr val="DAE2F3"/>
            </a:solidFill>
          </p:spPr>
          <p:txBody>
            <a:bodyPr wrap="square" lIns="0" tIns="0" rIns="0" bIns="0" rtlCol="0"/>
            <a:lstStyle/>
            <a:p>
              <a:endParaRPr dirty="0"/>
            </a:p>
          </p:txBody>
        </p:sp>
        <p:pic>
          <p:nvPicPr>
            <p:cNvPr id="4" name="object 4"/>
            <p:cNvPicPr/>
            <p:nvPr/>
          </p:nvPicPr>
          <p:blipFill>
            <a:blip r:embed="rId2" cstate="print"/>
            <a:stretch>
              <a:fillRect/>
            </a:stretch>
          </p:blipFill>
          <p:spPr>
            <a:xfrm>
              <a:off x="5118391" y="3717547"/>
              <a:ext cx="211190" cy="218439"/>
            </a:xfrm>
            <a:prstGeom prst="rect">
              <a:avLst/>
            </a:prstGeom>
          </p:spPr>
        </p:pic>
      </p:grpSp>
      <p:pic>
        <p:nvPicPr>
          <p:cNvPr id="5" name="object 5"/>
          <p:cNvPicPr/>
          <p:nvPr/>
        </p:nvPicPr>
        <p:blipFill>
          <a:blip r:embed="rId3" cstate="print"/>
          <a:stretch>
            <a:fillRect/>
          </a:stretch>
        </p:blipFill>
        <p:spPr>
          <a:xfrm>
            <a:off x="5511165" y="2267711"/>
            <a:ext cx="2974086" cy="1631188"/>
          </a:xfrm>
          <a:prstGeom prst="rect">
            <a:avLst/>
          </a:prstGeom>
        </p:spPr>
      </p:pic>
      <p:sp>
        <p:nvSpPr>
          <p:cNvPr id="6" name="object 6"/>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dirty="0"/>
              <a:t>Data</a:t>
            </a:r>
            <a:r>
              <a:rPr spc="-100" dirty="0"/>
              <a:t> </a:t>
            </a:r>
            <a:r>
              <a:rPr spc="-10" dirty="0"/>
              <a:t>Analysis</a:t>
            </a:r>
          </a:p>
        </p:txBody>
      </p:sp>
      <p:sp>
        <p:nvSpPr>
          <p:cNvPr id="7" name="object 7"/>
          <p:cNvSpPr txBox="1"/>
          <p:nvPr/>
        </p:nvSpPr>
        <p:spPr>
          <a:xfrm>
            <a:off x="916939" y="1658188"/>
            <a:ext cx="5005705" cy="452120"/>
          </a:xfrm>
          <a:prstGeom prst="rect">
            <a:avLst/>
          </a:prstGeom>
        </p:spPr>
        <p:txBody>
          <a:bodyPr vert="horz" wrap="square" lIns="0" tIns="12065" rIns="0" bIns="0" rtlCol="0">
            <a:spAutoFit/>
          </a:bodyPr>
          <a:lstStyle/>
          <a:p>
            <a:pPr marL="241300" indent="-228600">
              <a:lnSpc>
                <a:spcPct val="100000"/>
              </a:lnSpc>
              <a:spcBef>
                <a:spcPts val="95"/>
              </a:spcBef>
              <a:buFont typeface="Arial"/>
              <a:buChar char="•"/>
              <a:tabLst>
                <a:tab pos="241300" algn="l"/>
              </a:tabLst>
            </a:pPr>
            <a:r>
              <a:rPr sz="2800" spc="-10" dirty="0">
                <a:latin typeface="Calibri"/>
                <a:cs typeface="Calibri"/>
              </a:rPr>
              <a:t>Theoretical</a:t>
            </a:r>
            <a:r>
              <a:rPr sz="2800" spc="-80" dirty="0">
                <a:latin typeface="Calibri"/>
                <a:cs typeface="Calibri"/>
              </a:rPr>
              <a:t> </a:t>
            </a:r>
            <a:r>
              <a:rPr sz="2800" dirty="0">
                <a:latin typeface="Calibri"/>
                <a:cs typeface="Calibri"/>
              </a:rPr>
              <a:t>value</a:t>
            </a:r>
            <a:r>
              <a:rPr sz="2800" spc="-75" dirty="0">
                <a:latin typeface="Calibri"/>
                <a:cs typeface="Calibri"/>
              </a:rPr>
              <a:t> </a:t>
            </a:r>
            <a:r>
              <a:rPr sz="2800" dirty="0">
                <a:latin typeface="Calibri"/>
                <a:cs typeface="Calibri"/>
              </a:rPr>
              <a:t>of</a:t>
            </a:r>
            <a:r>
              <a:rPr sz="2800" spc="-80" dirty="0">
                <a:latin typeface="Calibri"/>
                <a:cs typeface="Calibri"/>
              </a:rPr>
              <a:t> </a:t>
            </a:r>
            <a:r>
              <a:rPr sz="2800" dirty="0">
                <a:latin typeface="Calibri"/>
                <a:cs typeface="Calibri"/>
              </a:rPr>
              <a:t>final</a:t>
            </a:r>
            <a:r>
              <a:rPr sz="2800" spc="-70" dirty="0">
                <a:latin typeface="Calibri"/>
                <a:cs typeface="Calibri"/>
              </a:rPr>
              <a:t> </a:t>
            </a:r>
            <a:r>
              <a:rPr sz="2800" spc="-10" dirty="0">
                <a:latin typeface="Calibri"/>
                <a:cs typeface="Calibri"/>
              </a:rPr>
              <a:t>velocity</a:t>
            </a:r>
            <a:endParaRPr sz="2800" dirty="0">
              <a:latin typeface="Calibri"/>
              <a:cs typeface="Calibri"/>
            </a:endParaRPr>
          </a:p>
        </p:txBody>
      </p:sp>
      <p:sp>
        <p:nvSpPr>
          <p:cNvPr id="8" name="object 8"/>
          <p:cNvSpPr txBox="1"/>
          <p:nvPr/>
        </p:nvSpPr>
        <p:spPr>
          <a:xfrm>
            <a:off x="916939" y="3388867"/>
            <a:ext cx="8470900" cy="452120"/>
          </a:xfrm>
          <a:prstGeom prst="rect">
            <a:avLst/>
          </a:prstGeom>
        </p:spPr>
        <p:txBody>
          <a:bodyPr vert="horz" wrap="square" lIns="0" tIns="12065" rIns="0" bIns="0" rtlCol="0">
            <a:spAutoFit/>
          </a:bodyPr>
          <a:lstStyle/>
          <a:p>
            <a:pPr marL="241300" indent="-228600">
              <a:lnSpc>
                <a:spcPct val="100000"/>
              </a:lnSpc>
              <a:spcBef>
                <a:spcPts val="95"/>
              </a:spcBef>
              <a:buFont typeface="Arial"/>
              <a:buChar char="•"/>
              <a:tabLst>
                <a:tab pos="241300" algn="l"/>
              </a:tabLst>
            </a:pPr>
            <a:r>
              <a:rPr sz="2800" dirty="0">
                <a:latin typeface="Calibri"/>
                <a:cs typeface="Calibri"/>
              </a:rPr>
              <a:t>Final</a:t>
            </a:r>
            <a:r>
              <a:rPr sz="2800" spc="-90" dirty="0">
                <a:latin typeface="Calibri"/>
                <a:cs typeface="Calibri"/>
              </a:rPr>
              <a:t> </a:t>
            </a:r>
            <a:r>
              <a:rPr sz="2800" dirty="0">
                <a:latin typeface="Calibri"/>
                <a:cs typeface="Calibri"/>
              </a:rPr>
              <a:t>velocity</a:t>
            </a:r>
            <a:r>
              <a:rPr sz="2800" spc="-105" dirty="0">
                <a:latin typeface="Calibri"/>
                <a:cs typeface="Calibri"/>
              </a:rPr>
              <a:t> </a:t>
            </a:r>
            <a:r>
              <a:rPr sz="2800" dirty="0">
                <a:latin typeface="Calibri"/>
                <a:cs typeface="Calibri"/>
              </a:rPr>
              <a:t>from</a:t>
            </a:r>
            <a:r>
              <a:rPr sz="2800" spc="-85" dirty="0">
                <a:latin typeface="Calibri"/>
                <a:cs typeface="Calibri"/>
              </a:rPr>
              <a:t> </a:t>
            </a:r>
            <a:r>
              <a:rPr sz="2800" spc="-10" dirty="0">
                <a:latin typeface="Calibri"/>
                <a:cs typeface="Calibri"/>
              </a:rPr>
              <a:t>experimental</a:t>
            </a:r>
            <a:r>
              <a:rPr sz="2800" spc="-75" dirty="0">
                <a:latin typeface="Calibri"/>
                <a:cs typeface="Calibri"/>
              </a:rPr>
              <a:t> </a:t>
            </a:r>
            <a:r>
              <a:rPr sz="2800" dirty="0">
                <a:latin typeface="Calibri"/>
                <a:cs typeface="Calibri"/>
              </a:rPr>
              <a:t>data</a:t>
            </a:r>
            <a:r>
              <a:rPr sz="2800" spc="-95" dirty="0">
                <a:latin typeface="Calibri"/>
                <a:cs typeface="Calibri"/>
              </a:rPr>
              <a:t> </a:t>
            </a:r>
            <a:r>
              <a:rPr sz="2800" dirty="0">
                <a:latin typeface="Calibri"/>
                <a:cs typeface="Calibri"/>
              </a:rPr>
              <a:t>(or</a:t>
            </a:r>
            <a:r>
              <a:rPr sz="2800" spc="-100" dirty="0">
                <a:latin typeface="Calibri"/>
                <a:cs typeface="Calibri"/>
              </a:rPr>
              <a:t> </a:t>
            </a:r>
            <a:r>
              <a:rPr sz="2800" spc="-10" dirty="0">
                <a:latin typeface="Calibri"/>
                <a:cs typeface="Calibri"/>
              </a:rPr>
              <a:t>largest</a:t>
            </a:r>
            <a:r>
              <a:rPr sz="2800" spc="-100" dirty="0">
                <a:latin typeface="Calibri"/>
                <a:cs typeface="Calibri"/>
              </a:rPr>
              <a:t> </a:t>
            </a:r>
            <a:r>
              <a:rPr sz="2800" spc="-10" dirty="0">
                <a:latin typeface="Calibri"/>
                <a:cs typeface="Calibri"/>
              </a:rPr>
              <a:t>velocity)</a:t>
            </a:r>
            <a:endParaRPr sz="2800" dirty="0">
              <a:latin typeface="Calibri"/>
              <a:cs typeface="Calibri"/>
            </a:endParaRPr>
          </a:p>
        </p:txBody>
      </p:sp>
      <p:sp>
        <p:nvSpPr>
          <p:cNvPr id="9" name="object 9"/>
          <p:cNvSpPr txBox="1"/>
          <p:nvPr/>
        </p:nvSpPr>
        <p:spPr>
          <a:xfrm>
            <a:off x="916939" y="4519371"/>
            <a:ext cx="2898140" cy="452120"/>
          </a:xfrm>
          <a:prstGeom prst="rect">
            <a:avLst/>
          </a:prstGeom>
        </p:spPr>
        <p:txBody>
          <a:bodyPr vert="horz" wrap="square" lIns="0" tIns="12065" rIns="0" bIns="0" rtlCol="0">
            <a:spAutoFit/>
          </a:bodyPr>
          <a:lstStyle/>
          <a:p>
            <a:pPr marL="241300" indent="-228600">
              <a:lnSpc>
                <a:spcPct val="100000"/>
              </a:lnSpc>
              <a:spcBef>
                <a:spcPts val="95"/>
              </a:spcBef>
              <a:buFont typeface="Arial"/>
              <a:buChar char="•"/>
              <a:tabLst>
                <a:tab pos="241300" algn="l"/>
              </a:tabLst>
            </a:pPr>
            <a:r>
              <a:rPr sz="2800" spc="-10" dirty="0">
                <a:latin typeface="Calibri"/>
                <a:cs typeface="Calibri"/>
              </a:rPr>
              <a:t>Percent</a:t>
            </a:r>
            <a:r>
              <a:rPr sz="2800" spc="-135" dirty="0">
                <a:latin typeface="Calibri"/>
                <a:cs typeface="Calibri"/>
              </a:rPr>
              <a:t> </a:t>
            </a:r>
            <a:r>
              <a:rPr sz="2800" spc="-10" dirty="0">
                <a:latin typeface="Calibri"/>
                <a:cs typeface="Calibri"/>
              </a:rPr>
              <a:t>difference</a:t>
            </a:r>
            <a:endParaRPr sz="2800" dirty="0">
              <a:latin typeface="Calibri"/>
              <a:cs typeface="Calibri"/>
            </a:endParaRPr>
          </a:p>
        </p:txBody>
      </p:sp>
      <p:sp>
        <p:nvSpPr>
          <p:cNvPr id="10" name="object 10"/>
          <p:cNvSpPr txBox="1"/>
          <p:nvPr/>
        </p:nvSpPr>
        <p:spPr>
          <a:xfrm>
            <a:off x="1358011" y="5203316"/>
            <a:ext cx="23120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mbria Math"/>
                <a:cs typeface="Cambria Math"/>
              </a:rPr>
              <a:t>𝑃𝑒𝑟𝑐𝑒𝑛𝑡</a:t>
            </a:r>
            <a:r>
              <a:rPr sz="1800" spc="25" dirty="0">
                <a:latin typeface="Cambria Math"/>
                <a:cs typeface="Cambria Math"/>
              </a:rPr>
              <a:t> </a:t>
            </a:r>
            <a:r>
              <a:rPr sz="1800" dirty="0">
                <a:latin typeface="Cambria Math"/>
                <a:cs typeface="Cambria Math"/>
              </a:rPr>
              <a:t>𝑑𝑖𝑓𝑓𝑒𝑟𝑒𝑛𝑐𝑒</a:t>
            </a:r>
            <a:r>
              <a:rPr sz="1800" spc="490" dirty="0">
                <a:latin typeface="Cambria Math"/>
                <a:cs typeface="Cambria Math"/>
              </a:rPr>
              <a:t> </a:t>
            </a:r>
            <a:r>
              <a:rPr sz="1800" spc="-50" dirty="0">
                <a:latin typeface="Cambria Math"/>
                <a:cs typeface="Cambria Math"/>
              </a:rPr>
              <a:t>=</a:t>
            </a:r>
            <a:endParaRPr sz="1800" dirty="0">
              <a:latin typeface="Cambria Math"/>
              <a:cs typeface="Cambria Math"/>
            </a:endParaRPr>
          </a:p>
        </p:txBody>
      </p:sp>
      <p:sp>
        <p:nvSpPr>
          <p:cNvPr id="11" name="object 11"/>
          <p:cNvSpPr/>
          <p:nvPr/>
        </p:nvSpPr>
        <p:spPr>
          <a:xfrm>
            <a:off x="3720591" y="5370321"/>
            <a:ext cx="1656714" cy="15240"/>
          </a:xfrm>
          <a:custGeom>
            <a:avLst/>
            <a:gdLst/>
            <a:ahLst/>
            <a:cxnLst/>
            <a:rect l="l" t="t" r="r" b="b"/>
            <a:pathLst>
              <a:path w="1656714" h="15239">
                <a:moveTo>
                  <a:pt x="1656588" y="0"/>
                </a:moveTo>
                <a:lnTo>
                  <a:pt x="0" y="0"/>
                </a:lnTo>
                <a:lnTo>
                  <a:pt x="0" y="15239"/>
                </a:lnTo>
                <a:lnTo>
                  <a:pt x="1656588" y="15239"/>
                </a:lnTo>
                <a:lnTo>
                  <a:pt x="1656588" y="0"/>
                </a:lnTo>
                <a:close/>
              </a:path>
            </a:pathLst>
          </a:custGeom>
          <a:solidFill>
            <a:srgbClr val="000000"/>
          </a:solidFill>
        </p:spPr>
        <p:txBody>
          <a:bodyPr wrap="square" lIns="0" tIns="0" rIns="0" bIns="0" rtlCol="0"/>
          <a:lstStyle/>
          <a:p>
            <a:endParaRPr dirty="0"/>
          </a:p>
        </p:txBody>
      </p:sp>
      <p:sp>
        <p:nvSpPr>
          <p:cNvPr id="12" name="object 12"/>
          <p:cNvSpPr/>
          <p:nvPr/>
        </p:nvSpPr>
        <p:spPr>
          <a:xfrm>
            <a:off x="5331586" y="5100954"/>
            <a:ext cx="17145" cy="207645"/>
          </a:xfrm>
          <a:custGeom>
            <a:avLst/>
            <a:gdLst/>
            <a:ahLst/>
            <a:cxnLst/>
            <a:rect l="l" t="t" r="r" b="b"/>
            <a:pathLst>
              <a:path w="17145" h="207645">
                <a:moveTo>
                  <a:pt x="17145" y="0"/>
                </a:moveTo>
                <a:lnTo>
                  <a:pt x="0" y="0"/>
                </a:lnTo>
                <a:lnTo>
                  <a:pt x="0" y="207645"/>
                </a:lnTo>
                <a:lnTo>
                  <a:pt x="17145" y="207645"/>
                </a:lnTo>
                <a:lnTo>
                  <a:pt x="17145" y="0"/>
                </a:lnTo>
                <a:close/>
              </a:path>
            </a:pathLst>
          </a:custGeom>
          <a:solidFill>
            <a:srgbClr val="000000"/>
          </a:solidFill>
        </p:spPr>
        <p:txBody>
          <a:bodyPr wrap="square" lIns="0" tIns="0" rIns="0" bIns="0" rtlCol="0"/>
          <a:lstStyle/>
          <a:p>
            <a:endParaRPr dirty="0"/>
          </a:p>
        </p:txBody>
      </p:sp>
      <p:sp>
        <p:nvSpPr>
          <p:cNvPr id="13" name="object 13"/>
          <p:cNvSpPr/>
          <p:nvPr/>
        </p:nvSpPr>
        <p:spPr>
          <a:xfrm>
            <a:off x="3748151" y="5100954"/>
            <a:ext cx="17145" cy="207645"/>
          </a:xfrm>
          <a:custGeom>
            <a:avLst/>
            <a:gdLst/>
            <a:ahLst/>
            <a:cxnLst/>
            <a:rect l="l" t="t" r="r" b="b"/>
            <a:pathLst>
              <a:path w="17145" h="207645">
                <a:moveTo>
                  <a:pt x="17145" y="0"/>
                </a:moveTo>
                <a:lnTo>
                  <a:pt x="0" y="0"/>
                </a:lnTo>
                <a:lnTo>
                  <a:pt x="0" y="207645"/>
                </a:lnTo>
                <a:lnTo>
                  <a:pt x="17145" y="207645"/>
                </a:lnTo>
                <a:lnTo>
                  <a:pt x="17145" y="0"/>
                </a:lnTo>
                <a:close/>
              </a:path>
            </a:pathLst>
          </a:custGeom>
          <a:solidFill>
            <a:srgbClr val="000000"/>
          </a:solidFill>
        </p:spPr>
        <p:txBody>
          <a:bodyPr wrap="square" lIns="0" tIns="0" rIns="0" bIns="0" rtlCol="0"/>
          <a:lstStyle/>
          <a:p>
            <a:endParaRPr dirty="0"/>
          </a:p>
        </p:txBody>
      </p:sp>
      <p:sp>
        <p:nvSpPr>
          <p:cNvPr id="14" name="object 14"/>
          <p:cNvSpPr txBox="1"/>
          <p:nvPr/>
        </p:nvSpPr>
        <p:spPr>
          <a:xfrm>
            <a:off x="3779901" y="5029580"/>
            <a:ext cx="15379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mbria Math"/>
                <a:cs typeface="Cambria Math"/>
              </a:rPr>
              <a:t>3.7251</a:t>
            </a:r>
            <a:r>
              <a:rPr sz="1800" spc="15" dirty="0">
                <a:latin typeface="Cambria Math"/>
                <a:cs typeface="Cambria Math"/>
              </a:rPr>
              <a:t> </a:t>
            </a:r>
            <a:r>
              <a:rPr sz="1800" dirty="0">
                <a:latin typeface="Cambria Math"/>
                <a:cs typeface="Cambria Math"/>
              </a:rPr>
              <a:t>−</a:t>
            </a:r>
            <a:r>
              <a:rPr sz="1800" spc="10" dirty="0">
                <a:latin typeface="Cambria Math"/>
                <a:cs typeface="Cambria Math"/>
              </a:rPr>
              <a:t> </a:t>
            </a:r>
            <a:r>
              <a:rPr sz="1800" spc="-20" dirty="0">
                <a:latin typeface="Cambria Math"/>
                <a:cs typeface="Cambria Math"/>
              </a:rPr>
              <a:t>13.17</a:t>
            </a:r>
            <a:endParaRPr sz="1800" dirty="0">
              <a:latin typeface="Cambria Math"/>
              <a:cs typeface="Cambria Math"/>
            </a:endParaRPr>
          </a:p>
        </p:txBody>
      </p:sp>
      <p:sp>
        <p:nvSpPr>
          <p:cNvPr id="15" name="object 15"/>
          <p:cNvSpPr txBox="1"/>
          <p:nvPr/>
        </p:nvSpPr>
        <p:spPr>
          <a:xfrm>
            <a:off x="4194428" y="5355742"/>
            <a:ext cx="70675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mbria Math"/>
                <a:cs typeface="Cambria Math"/>
              </a:rPr>
              <a:t>3.7251</a:t>
            </a:r>
            <a:endParaRPr sz="1800" dirty="0">
              <a:latin typeface="Cambria Math"/>
              <a:cs typeface="Cambria Math"/>
            </a:endParaRPr>
          </a:p>
        </p:txBody>
      </p:sp>
      <p:sp>
        <p:nvSpPr>
          <p:cNvPr id="16" name="object 16"/>
          <p:cNvSpPr txBox="1"/>
          <p:nvPr/>
        </p:nvSpPr>
        <p:spPr>
          <a:xfrm>
            <a:off x="5415534" y="5203316"/>
            <a:ext cx="61976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mbria Math"/>
                <a:cs typeface="Cambria Math"/>
              </a:rPr>
              <a:t>×</a:t>
            </a:r>
            <a:r>
              <a:rPr sz="1800" spc="5" dirty="0">
                <a:latin typeface="Cambria Math"/>
                <a:cs typeface="Cambria Math"/>
              </a:rPr>
              <a:t> </a:t>
            </a:r>
            <a:r>
              <a:rPr sz="1800" spc="-25" dirty="0">
                <a:latin typeface="Cambria Math"/>
                <a:cs typeface="Cambria Math"/>
              </a:rPr>
              <a:t>100</a:t>
            </a:r>
            <a:endParaRPr sz="1800" dirty="0">
              <a:latin typeface="Cambria Math"/>
              <a:cs typeface="Cambria Math"/>
            </a:endParaRPr>
          </a:p>
        </p:txBody>
      </p:sp>
      <p:sp>
        <p:nvSpPr>
          <p:cNvPr id="17" name="object 17"/>
          <p:cNvSpPr txBox="1"/>
          <p:nvPr/>
        </p:nvSpPr>
        <p:spPr>
          <a:xfrm>
            <a:off x="1332611" y="4000627"/>
            <a:ext cx="1501140" cy="299720"/>
          </a:xfrm>
          <a:prstGeom prst="rect">
            <a:avLst/>
          </a:prstGeom>
        </p:spPr>
        <p:txBody>
          <a:bodyPr vert="horz" wrap="square" lIns="0" tIns="12700" rIns="0" bIns="0" rtlCol="0">
            <a:spAutoFit/>
          </a:bodyPr>
          <a:lstStyle/>
          <a:p>
            <a:pPr marL="38100">
              <a:lnSpc>
                <a:spcPct val="100000"/>
              </a:lnSpc>
              <a:spcBef>
                <a:spcPts val="100"/>
              </a:spcBef>
            </a:pPr>
            <a:r>
              <a:rPr sz="2700" spc="97" baseline="10802" dirty="0">
                <a:latin typeface="Cambria Math"/>
                <a:cs typeface="Cambria Math"/>
              </a:rPr>
              <a:t>𝑣</a:t>
            </a:r>
            <a:r>
              <a:rPr sz="1300" spc="65" dirty="0">
                <a:latin typeface="Cambria Math"/>
                <a:cs typeface="Cambria Math"/>
              </a:rPr>
              <a:t>𝑒𝑥𝑝𝑒𝑟𝑖𝑚𝑒𝑛𝑡𝑎𝑙</a:t>
            </a:r>
            <a:r>
              <a:rPr sz="1300" spc="280" dirty="0">
                <a:latin typeface="Cambria Math"/>
                <a:cs typeface="Cambria Math"/>
              </a:rPr>
              <a:t> </a:t>
            </a:r>
            <a:r>
              <a:rPr sz="2700" spc="-75" baseline="10802" dirty="0">
                <a:latin typeface="Calibri"/>
                <a:cs typeface="Calibri"/>
              </a:rPr>
              <a:t>=</a:t>
            </a:r>
            <a:endParaRPr sz="2700" baseline="10802" dirty="0">
              <a:latin typeface="Calibri"/>
              <a:cs typeface="Calibri"/>
            </a:endParaRPr>
          </a:p>
        </p:txBody>
      </p:sp>
      <p:sp>
        <p:nvSpPr>
          <p:cNvPr id="18" name="object 18"/>
          <p:cNvSpPr/>
          <p:nvPr/>
        </p:nvSpPr>
        <p:spPr>
          <a:xfrm>
            <a:off x="1951863" y="2895219"/>
            <a:ext cx="563245" cy="285115"/>
          </a:xfrm>
          <a:custGeom>
            <a:avLst/>
            <a:gdLst/>
            <a:ahLst/>
            <a:cxnLst/>
            <a:rect l="l" t="t" r="r" b="b"/>
            <a:pathLst>
              <a:path w="563244" h="285114">
                <a:moveTo>
                  <a:pt x="563118" y="0"/>
                </a:moveTo>
                <a:lnTo>
                  <a:pt x="165354" y="0"/>
                </a:lnTo>
                <a:lnTo>
                  <a:pt x="165354" y="761"/>
                </a:lnTo>
                <a:lnTo>
                  <a:pt x="143001" y="761"/>
                </a:lnTo>
                <a:lnTo>
                  <a:pt x="75311" y="254634"/>
                </a:lnTo>
                <a:lnTo>
                  <a:pt x="36703" y="168528"/>
                </a:lnTo>
                <a:lnTo>
                  <a:pt x="0" y="185292"/>
                </a:lnTo>
                <a:lnTo>
                  <a:pt x="3556" y="193675"/>
                </a:lnTo>
                <a:lnTo>
                  <a:pt x="22351" y="185292"/>
                </a:lnTo>
                <a:lnTo>
                  <a:pt x="68580" y="284606"/>
                </a:lnTo>
                <a:lnTo>
                  <a:pt x="79375" y="284606"/>
                </a:lnTo>
                <a:lnTo>
                  <a:pt x="152019" y="15620"/>
                </a:lnTo>
                <a:lnTo>
                  <a:pt x="174244" y="15620"/>
                </a:lnTo>
                <a:lnTo>
                  <a:pt x="174244" y="15239"/>
                </a:lnTo>
                <a:lnTo>
                  <a:pt x="563118" y="15239"/>
                </a:lnTo>
                <a:lnTo>
                  <a:pt x="563118" y="0"/>
                </a:lnTo>
                <a:close/>
              </a:path>
            </a:pathLst>
          </a:custGeom>
          <a:solidFill>
            <a:srgbClr val="000000"/>
          </a:solidFill>
        </p:spPr>
        <p:txBody>
          <a:bodyPr wrap="square" lIns="0" tIns="0" rIns="0" bIns="0" rtlCol="0"/>
          <a:lstStyle/>
          <a:p>
            <a:endParaRPr dirty="0"/>
          </a:p>
        </p:txBody>
      </p:sp>
      <p:sp>
        <p:nvSpPr>
          <p:cNvPr id="19" name="object 19"/>
          <p:cNvSpPr txBox="1"/>
          <p:nvPr/>
        </p:nvSpPr>
        <p:spPr>
          <a:xfrm>
            <a:off x="1377822" y="2866390"/>
            <a:ext cx="1410335" cy="299720"/>
          </a:xfrm>
          <a:prstGeom prst="rect">
            <a:avLst/>
          </a:prstGeom>
        </p:spPr>
        <p:txBody>
          <a:bodyPr vert="horz" wrap="square" lIns="0" tIns="12700" rIns="0" bIns="0" rtlCol="0">
            <a:spAutoFit/>
          </a:bodyPr>
          <a:lstStyle/>
          <a:p>
            <a:pPr marL="50800">
              <a:lnSpc>
                <a:spcPct val="100000"/>
              </a:lnSpc>
              <a:spcBef>
                <a:spcPts val="100"/>
              </a:spcBef>
              <a:tabLst>
                <a:tab pos="739140" algn="l"/>
              </a:tabLst>
            </a:pPr>
            <a:r>
              <a:rPr sz="1800" dirty="0">
                <a:latin typeface="Cambria Math"/>
                <a:cs typeface="Cambria Math"/>
              </a:rPr>
              <a:t>𝑣</a:t>
            </a:r>
            <a:r>
              <a:rPr sz="1950" baseline="-14957" dirty="0">
                <a:latin typeface="Cambria Math"/>
                <a:cs typeface="Cambria Math"/>
              </a:rPr>
              <a:t>𝑓</a:t>
            </a:r>
            <a:r>
              <a:rPr sz="1950" spc="375" baseline="-14957" dirty="0">
                <a:latin typeface="Cambria Math"/>
                <a:cs typeface="Cambria Math"/>
              </a:rPr>
              <a:t> </a:t>
            </a:r>
            <a:r>
              <a:rPr sz="1800" spc="-50" dirty="0">
                <a:latin typeface="Cambria Math"/>
                <a:cs typeface="Cambria Math"/>
              </a:rPr>
              <a:t>=</a:t>
            </a:r>
            <a:r>
              <a:rPr sz="1800" dirty="0">
                <a:latin typeface="Cambria Math"/>
                <a:cs typeface="Cambria Math"/>
              </a:rPr>
              <a:t>	2𝑔ℎ</a:t>
            </a:r>
            <a:r>
              <a:rPr sz="1800" spc="135" dirty="0">
                <a:latin typeface="Cambria Math"/>
                <a:cs typeface="Cambria Math"/>
              </a:rPr>
              <a:t> </a:t>
            </a:r>
            <a:r>
              <a:rPr sz="1800" spc="-50" dirty="0">
                <a:latin typeface="Cambria Math"/>
                <a:cs typeface="Cambria Math"/>
              </a:rPr>
              <a:t>=</a:t>
            </a:r>
            <a:endParaRPr sz="1800" dirty="0">
              <a:latin typeface="Cambria Math"/>
              <a:cs typeface="Cambria Math"/>
            </a:endParaRPr>
          </a:p>
        </p:txBody>
      </p:sp>
      <p:sp>
        <p:nvSpPr>
          <p:cNvPr id="20" name="object 20"/>
          <p:cNvSpPr txBox="1"/>
          <p:nvPr/>
        </p:nvSpPr>
        <p:spPr>
          <a:xfrm>
            <a:off x="1390522" y="2273046"/>
            <a:ext cx="2225675" cy="299720"/>
          </a:xfrm>
          <a:prstGeom prst="rect">
            <a:avLst/>
          </a:prstGeom>
        </p:spPr>
        <p:txBody>
          <a:bodyPr vert="horz" wrap="square" lIns="0" tIns="12700" rIns="0" bIns="0" rtlCol="0">
            <a:spAutoFit/>
          </a:bodyPr>
          <a:lstStyle/>
          <a:p>
            <a:pPr marL="38100">
              <a:lnSpc>
                <a:spcPct val="100000"/>
              </a:lnSpc>
              <a:spcBef>
                <a:spcPts val="100"/>
              </a:spcBef>
            </a:pPr>
            <a:r>
              <a:rPr sz="2700" baseline="10802" dirty="0">
                <a:latin typeface="Cambria Math"/>
                <a:cs typeface="Cambria Math"/>
              </a:rPr>
              <a:t>ℎ</a:t>
            </a:r>
            <a:r>
              <a:rPr sz="2700" spc="390" baseline="10802" dirty="0">
                <a:latin typeface="Cambria Math"/>
                <a:cs typeface="Cambria Math"/>
              </a:rPr>
              <a:t> </a:t>
            </a:r>
            <a:r>
              <a:rPr sz="2700" baseline="10802" dirty="0">
                <a:latin typeface="Cambria Math"/>
                <a:cs typeface="Cambria Math"/>
              </a:rPr>
              <a:t>=</a:t>
            </a:r>
            <a:r>
              <a:rPr sz="2700" spc="330" baseline="10802" dirty="0">
                <a:latin typeface="Cambria Math"/>
                <a:cs typeface="Cambria Math"/>
              </a:rPr>
              <a:t> </a:t>
            </a:r>
            <a:r>
              <a:rPr sz="2700" baseline="10802" dirty="0">
                <a:latin typeface="Cambria Math"/>
                <a:cs typeface="Cambria Math"/>
              </a:rPr>
              <a:t>𝑦</a:t>
            </a:r>
            <a:r>
              <a:rPr sz="1300" dirty="0">
                <a:latin typeface="Cambria Math"/>
                <a:cs typeface="Cambria Math"/>
              </a:rPr>
              <a:t>𝑓𝑖𝑛𝑎𝑙</a:t>
            </a:r>
            <a:r>
              <a:rPr sz="1300" spc="340" dirty="0">
                <a:latin typeface="Cambria Math"/>
                <a:cs typeface="Cambria Math"/>
              </a:rPr>
              <a:t> </a:t>
            </a:r>
            <a:r>
              <a:rPr sz="2700" baseline="10802" dirty="0">
                <a:latin typeface="Cambria Math"/>
                <a:cs typeface="Cambria Math"/>
              </a:rPr>
              <a:t>−</a:t>
            </a:r>
            <a:r>
              <a:rPr sz="2700" spc="127" baseline="10802" dirty="0">
                <a:latin typeface="Cambria Math"/>
                <a:cs typeface="Cambria Math"/>
              </a:rPr>
              <a:t> </a:t>
            </a:r>
            <a:r>
              <a:rPr sz="2700" baseline="10802" dirty="0">
                <a:latin typeface="Cambria Math"/>
                <a:cs typeface="Cambria Math"/>
              </a:rPr>
              <a:t>𝑦</a:t>
            </a:r>
            <a:r>
              <a:rPr sz="1300" dirty="0">
                <a:latin typeface="Cambria Math"/>
                <a:cs typeface="Cambria Math"/>
              </a:rPr>
              <a:t>𝑖𝑛𝑖𝑡𝑖𝑎𝑙</a:t>
            </a:r>
            <a:r>
              <a:rPr sz="1300" spc="470" dirty="0">
                <a:latin typeface="Cambria Math"/>
                <a:cs typeface="Cambria Math"/>
              </a:rPr>
              <a:t> </a:t>
            </a:r>
            <a:r>
              <a:rPr sz="2700" spc="-75" baseline="10802" dirty="0">
                <a:latin typeface="Cambria Math"/>
                <a:cs typeface="Cambria Math"/>
              </a:rPr>
              <a:t>=</a:t>
            </a:r>
            <a:endParaRPr sz="2700" baseline="10802" dirty="0">
              <a:latin typeface="Cambria Math"/>
              <a:cs typeface="Cambria Math"/>
            </a:endParaRPr>
          </a:p>
        </p:txBody>
      </p:sp>
      <p:pic>
        <p:nvPicPr>
          <p:cNvPr id="21" name="object 21"/>
          <p:cNvPicPr/>
          <p:nvPr/>
        </p:nvPicPr>
        <p:blipFill>
          <a:blip r:embed="rId4" cstate="print"/>
          <a:stretch>
            <a:fillRect/>
          </a:stretch>
        </p:blipFill>
        <p:spPr>
          <a:xfrm>
            <a:off x="2869692" y="4000500"/>
            <a:ext cx="2570987" cy="531876"/>
          </a:xfrm>
          <a:prstGeom prst="rect">
            <a:avLst/>
          </a:prstGeom>
        </p:spPr>
      </p:pic>
      <p:sp>
        <p:nvSpPr>
          <p:cNvPr id="22" name="object 22"/>
          <p:cNvSpPr txBox="1"/>
          <p:nvPr/>
        </p:nvSpPr>
        <p:spPr>
          <a:xfrm>
            <a:off x="3205098" y="3970477"/>
            <a:ext cx="548005"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13.17</a:t>
            </a:r>
            <a:endParaRPr sz="1800" dirty="0">
              <a:latin typeface="Calibri"/>
              <a:cs typeface="Calibri"/>
            </a:endParaRPr>
          </a:p>
        </p:txBody>
      </p:sp>
      <p:pic>
        <p:nvPicPr>
          <p:cNvPr id="23" name="object 23"/>
          <p:cNvPicPr/>
          <p:nvPr/>
        </p:nvPicPr>
        <p:blipFill>
          <a:blip r:embed="rId5" cstate="print"/>
          <a:stretch>
            <a:fillRect/>
          </a:stretch>
        </p:blipFill>
        <p:spPr>
          <a:xfrm>
            <a:off x="1336617" y="5961362"/>
            <a:ext cx="3262753" cy="359612"/>
          </a:xfrm>
          <a:prstGeom prst="rect">
            <a:avLst/>
          </a:prstGeom>
        </p:spPr>
      </p:pic>
      <p:sp>
        <p:nvSpPr>
          <p:cNvPr id="24" name="object 24"/>
          <p:cNvSpPr txBox="1"/>
          <p:nvPr/>
        </p:nvSpPr>
        <p:spPr>
          <a:xfrm>
            <a:off x="2327910" y="5811723"/>
            <a:ext cx="105791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25354.75%</a:t>
            </a:r>
            <a:endParaRPr sz="1800" dirty="0">
              <a:latin typeface="Calibri"/>
              <a:cs typeface="Calibri"/>
            </a:endParaRPr>
          </a:p>
        </p:txBody>
      </p:sp>
      <p:grpSp>
        <p:nvGrpSpPr>
          <p:cNvPr id="25" name="object 25"/>
          <p:cNvGrpSpPr/>
          <p:nvPr/>
        </p:nvGrpSpPr>
        <p:grpSpPr>
          <a:xfrm>
            <a:off x="2857518" y="2270760"/>
            <a:ext cx="3282950" cy="1175385"/>
            <a:chOff x="2857518" y="2270760"/>
            <a:chExt cx="3282950" cy="1175385"/>
          </a:xfrm>
        </p:grpSpPr>
        <p:pic>
          <p:nvPicPr>
            <p:cNvPr id="26" name="object 26"/>
            <p:cNvPicPr/>
            <p:nvPr/>
          </p:nvPicPr>
          <p:blipFill>
            <a:blip r:embed="rId4" cstate="print"/>
            <a:stretch>
              <a:fillRect/>
            </a:stretch>
          </p:blipFill>
          <p:spPr>
            <a:xfrm>
              <a:off x="3569208" y="2270760"/>
              <a:ext cx="2570988" cy="530351"/>
            </a:xfrm>
            <a:prstGeom prst="rect">
              <a:avLst/>
            </a:prstGeom>
          </p:spPr>
        </p:pic>
        <p:pic>
          <p:nvPicPr>
            <p:cNvPr id="27" name="object 27"/>
            <p:cNvPicPr/>
            <p:nvPr/>
          </p:nvPicPr>
          <p:blipFill>
            <a:blip r:embed="rId6" cstate="print"/>
            <a:stretch>
              <a:fillRect/>
            </a:stretch>
          </p:blipFill>
          <p:spPr>
            <a:xfrm>
              <a:off x="2857518" y="2915412"/>
              <a:ext cx="2538965" cy="530351"/>
            </a:xfrm>
            <a:prstGeom prst="rect">
              <a:avLst/>
            </a:prstGeom>
          </p:spPr>
        </p:pic>
      </p:grpSp>
      <p:sp>
        <p:nvSpPr>
          <p:cNvPr id="28" name="object 28"/>
          <p:cNvSpPr txBox="1"/>
          <p:nvPr/>
        </p:nvSpPr>
        <p:spPr>
          <a:xfrm>
            <a:off x="4086225" y="2258059"/>
            <a:ext cx="218821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0.7721-0.0641=0.708m</a:t>
            </a:r>
            <a:endParaRPr sz="1800" dirty="0">
              <a:latin typeface="Calibri"/>
              <a:cs typeface="Calibri"/>
            </a:endParaRPr>
          </a:p>
        </p:txBody>
      </p:sp>
      <p:pic>
        <p:nvPicPr>
          <p:cNvPr id="29" name="object 29"/>
          <p:cNvPicPr/>
          <p:nvPr/>
        </p:nvPicPr>
        <p:blipFill>
          <a:blip r:embed="rId7" cstate="print"/>
          <a:stretch>
            <a:fillRect/>
          </a:stretch>
        </p:blipFill>
        <p:spPr>
          <a:xfrm>
            <a:off x="2922270" y="2609850"/>
            <a:ext cx="2186305" cy="635000"/>
          </a:xfrm>
          <a:prstGeom prst="rect">
            <a:avLst/>
          </a:prstGeom>
        </p:spPr>
      </p:pic>
      <p:sp>
        <p:nvSpPr>
          <p:cNvPr id="30" name="object 30"/>
          <p:cNvSpPr txBox="1"/>
          <p:nvPr/>
        </p:nvSpPr>
        <p:spPr>
          <a:xfrm>
            <a:off x="3193542" y="2788158"/>
            <a:ext cx="228854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2*9.8*0.708=3.7251m/s</a:t>
            </a:r>
            <a:endParaRPr sz="1800" dirty="0">
              <a:latin typeface="Calibri"/>
              <a:cs typeface="Calibri"/>
            </a:endParaRPr>
          </a:p>
        </p:txBody>
      </p:sp>
      <p:sp>
        <p:nvSpPr>
          <p:cNvPr id="31" name="object 31"/>
          <p:cNvSpPr txBox="1">
            <a:spLocks noGrp="1"/>
          </p:cNvSpPr>
          <p:nvPr>
            <p:ph type="ftr" sz="quarter" idx="5"/>
          </p:nvPr>
        </p:nvSpPr>
        <p:spPr>
          <a:xfrm>
            <a:off x="5482590" y="6465214"/>
            <a:ext cx="1227454"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12700">
              <a:lnSpc>
                <a:spcPts val="1240"/>
              </a:lnSpc>
            </a:pPr>
            <a:r>
              <a:rPr lang="en-US" dirty="0"/>
              <a:t>PHYS204</a:t>
            </a:r>
            <a:r>
              <a:rPr lang="en-US" spc="10" dirty="0"/>
              <a:t> </a:t>
            </a:r>
            <a:r>
              <a:rPr lang="en-US" dirty="0"/>
              <a:t>2023</a:t>
            </a:r>
            <a:r>
              <a:rPr lang="en-US" spc="5" dirty="0"/>
              <a:t> </a:t>
            </a:r>
            <a:r>
              <a:rPr lang="en-US" spc="-25" dirty="0"/>
              <a:t>May</a:t>
            </a:r>
            <a:endParaRPr spc="-2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0" dirty="0"/>
              <a:t>Conclusions</a:t>
            </a:r>
          </a:p>
        </p:txBody>
      </p:sp>
      <p:sp>
        <p:nvSpPr>
          <p:cNvPr id="4" name="object 4"/>
          <p:cNvSpPr txBox="1">
            <a:spLocks noGrp="1"/>
          </p:cNvSpPr>
          <p:nvPr>
            <p:ph type="ftr" sz="quarter" idx="5"/>
          </p:nvPr>
        </p:nvSpPr>
        <p:spPr>
          <a:xfrm>
            <a:off x="5482590" y="6465214"/>
            <a:ext cx="1227454"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12700">
              <a:lnSpc>
                <a:spcPts val="1240"/>
              </a:lnSpc>
            </a:pPr>
            <a:r>
              <a:rPr lang="en-US" dirty="0"/>
              <a:t>PHYS204</a:t>
            </a:r>
            <a:r>
              <a:rPr lang="en-US" spc="10" dirty="0"/>
              <a:t> </a:t>
            </a:r>
            <a:r>
              <a:rPr lang="en-US" dirty="0"/>
              <a:t>2023</a:t>
            </a:r>
            <a:r>
              <a:rPr lang="en-US" spc="5" dirty="0"/>
              <a:t> </a:t>
            </a:r>
            <a:r>
              <a:rPr lang="en-US" spc="-25" dirty="0"/>
              <a:t>May</a:t>
            </a:r>
            <a:endParaRPr spc="-25" dirty="0"/>
          </a:p>
        </p:txBody>
      </p:sp>
      <p:sp>
        <p:nvSpPr>
          <p:cNvPr id="3" name="object 3"/>
          <p:cNvSpPr txBox="1"/>
          <p:nvPr/>
        </p:nvSpPr>
        <p:spPr>
          <a:xfrm>
            <a:off x="916939" y="1793493"/>
            <a:ext cx="10315575" cy="2330450"/>
          </a:xfrm>
          <a:prstGeom prst="rect">
            <a:avLst/>
          </a:prstGeom>
        </p:spPr>
        <p:txBody>
          <a:bodyPr vert="horz" wrap="square" lIns="0" tIns="54610" rIns="0" bIns="0" rtlCol="0">
            <a:spAutoFit/>
          </a:bodyPr>
          <a:lstStyle/>
          <a:p>
            <a:pPr marL="241300" marR="5080" indent="-228600">
              <a:lnSpc>
                <a:spcPct val="90000"/>
              </a:lnSpc>
              <a:spcBef>
                <a:spcPts val="430"/>
              </a:spcBef>
              <a:buFont typeface="Arial"/>
              <a:buChar char="•"/>
              <a:tabLst>
                <a:tab pos="241300" algn="l"/>
              </a:tabLst>
            </a:pPr>
            <a:r>
              <a:rPr sz="2800" dirty="0">
                <a:latin typeface="Calibri"/>
                <a:cs typeface="Calibri"/>
              </a:rPr>
              <a:t>Discuss</a:t>
            </a:r>
            <a:r>
              <a:rPr sz="2800" spc="-40" dirty="0">
                <a:latin typeface="Calibri"/>
                <a:cs typeface="Calibri"/>
              </a:rPr>
              <a:t> </a:t>
            </a:r>
            <a:r>
              <a:rPr sz="2800" dirty="0">
                <a:latin typeface="Calibri"/>
                <a:cs typeface="Calibri"/>
              </a:rPr>
              <a:t>the</a:t>
            </a:r>
            <a:r>
              <a:rPr sz="2800" spc="-65" dirty="0">
                <a:latin typeface="Calibri"/>
                <a:cs typeface="Calibri"/>
              </a:rPr>
              <a:t> </a:t>
            </a:r>
            <a:r>
              <a:rPr sz="2800" dirty="0">
                <a:latin typeface="Calibri"/>
                <a:cs typeface="Calibri"/>
              </a:rPr>
              <a:t>key</a:t>
            </a:r>
            <a:r>
              <a:rPr sz="2800" spc="-95" dirty="0">
                <a:latin typeface="Calibri"/>
                <a:cs typeface="Calibri"/>
              </a:rPr>
              <a:t> </a:t>
            </a:r>
            <a:r>
              <a:rPr sz="2800" spc="-10" dirty="0">
                <a:latin typeface="Calibri"/>
                <a:cs typeface="Calibri"/>
              </a:rPr>
              <a:t>characteristics</a:t>
            </a:r>
            <a:r>
              <a:rPr sz="2800" spc="-55" dirty="0">
                <a:latin typeface="Calibri"/>
                <a:cs typeface="Calibri"/>
              </a:rPr>
              <a:t> </a:t>
            </a:r>
            <a:r>
              <a:rPr sz="2800" dirty="0">
                <a:latin typeface="Calibri"/>
                <a:cs typeface="Calibri"/>
              </a:rPr>
              <a:t>of</a:t>
            </a:r>
            <a:r>
              <a:rPr sz="2800" spc="-75" dirty="0">
                <a:latin typeface="Calibri"/>
                <a:cs typeface="Calibri"/>
              </a:rPr>
              <a:t> </a:t>
            </a:r>
            <a:r>
              <a:rPr sz="2800" dirty="0">
                <a:latin typeface="Calibri"/>
                <a:cs typeface="Calibri"/>
              </a:rPr>
              <a:t>the</a:t>
            </a:r>
            <a:r>
              <a:rPr sz="2800" spc="-85" dirty="0">
                <a:latin typeface="Calibri"/>
                <a:cs typeface="Calibri"/>
              </a:rPr>
              <a:t> </a:t>
            </a:r>
            <a:r>
              <a:rPr sz="2800" dirty="0">
                <a:latin typeface="Calibri"/>
                <a:cs typeface="Calibri"/>
              </a:rPr>
              <a:t>plot.</a:t>
            </a:r>
            <a:r>
              <a:rPr sz="2800" spc="-55" dirty="0">
                <a:latin typeface="Calibri"/>
                <a:cs typeface="Calibri"/>
              </a:rPr>
              <a:t> </a:t>
            </a:r>
            <a:r>
              <a:rPr sz="2800" dirty="0">
                <a:latin typeface="Calibri"/>
                <a:cs typeface="Calibri"/>
              </a:rPr>
              <a:t>Consider</a:t>
            </a:r>
            <a:r>
              <a:rPr sz="2800" spc="-50" dirty="0">
                <a:latin typeface="Calibri"/>
                <a:cs typeface="Calibri"/>
              </a:rPr>
              <a:t> </a:t>
            </a:r>
            <a:r>
              <a:rPr sz="2800" dirty="0">
                <a:latin typeface="Calibri"/>
                <a:cs typeface="Calibri"/>
              </a:rPr>
              <a:t>the</a:t>
            </a:r>
            <a:r>
              <a:rPr sz="2800" spc="-80" dirty="0">
                <a:latin typeface="Calibri"/>
                <a:cs typeface="Calibri"/>
              </a:rPr>
              <a:t> </a:t>
            </a:r>
            <a:r>
              <a:rPr sz="2800" dirty="0">
                <a:latin typeface="Calibri"/>
                <a:cs typeface="Calibri"/>
              </a:rPr>
              <a:t>points</a:t>
            </a:r>
            <a:r>
              <a:rPr sz="2800" spc="-45" dirty="0">
                <a:latin typeface="Calibri"/>
                <a:cs typeface="Calibri"/>
              </a:rPr>
              <a:t> </a:t>
            </a:r>
            <a:r>
              <a:rPr sz="2800" spc="-20" dirty="0">
                <a:latin typeface="Calibri"/>
                <a:cs typeface="Calibri"/>
              </a:rPr>
              <a:t>when </a:t>
            </a:r>
            <a:r>
              <a:rPr sz="2800" spc="-10" dirty="0">
                <a:latin typeface="Calibri"/>
                <a:cs typeface="Calibri"/>
              </a:rPr>
              <a:t>potential</a:t>
            </a:r>
            <a:r>
              <a:rPr sz="2800" spc="-70" dirty="0">
                <a:latin typeface="Calibri"/>
                <a:cs typeface="Calibri"/>
              </a:rPr>
              <a:t> </a:t>
            </a:r>
            <a:r>
              <a:rPr sz="2800" dirty="0">
                <a:latin typeface="Calibri"/>
                <a:cs typeface="Calibri"/>
              </a:rPr>
              <a:t>energy</a:t>
            </a:r>
            <a:r>
              <a:rPr sz="2800" spc="-75" dirty="0">
                <a:latin typeface="Calibri"/>
                <a:cs typeface="Calibri"/>
              </a:rPr>
              <a:t> </a:t>
            </a:r>
            <a:r>
              <a:rPr sz="2800" dirty="0">
                <a:latin typeface="Calibri"/>
                <a:cs typeface="Calibri"/>
              </a:rPr>
              <a:t>U</a:t>
            </a:r>
            <a:r>
              <a:rPr sz="2800" spc="-65" dirty="0">
                <a:latin typeface="Calibri"/>
                <a:cs typeface="Calibri"/>
              </a:rPr>
              <a:t> </a:t>
            </a:r>
            <a:r>
              <a:rPr sz="2800" dirty="0">
                <a:latin typeface="Calibri"/>
                <a:cs typeface="Calibri"/>
              </a:rPr>
              <a:t>is</a:t>
            </a:r>
            <a:r>
              <a:rPr sz="2800" spc="-65" dirty="0">
                <a:latin typeface="Calibri"/>
                <a:cs typeface="Calibri"/>
              </a:rPr>
              <a:t> </a:t>
            </a:r>
            <a:r>
              <a:rPr sz="2800" dirty="0">
                <a:latin typeface="Calibri"/>
                <a:cs typeface="Calibri"/>
              </a:rPr>
              <a:t>maximum,</a:t>
            </a:r>
            <a:r>
              <a:rPr sz="2800" spc="-50" dirty="0">
                <a:latin typeface="Calibri"/>
                <a:cs typeface="Calibri"/>
              </a:rPr>
              <a:t> </a:t>
            </a:r>
            <a:r>
              <a:rPr sz="2800" dirty="0">
                <a:latin typeface="Calibri"/>
                <a:cs typeface="Calibri"/>
              </a:rPr>
              <a:t>U</a:t>
            </a:r>
            <a:r>
              <a:rPr sz="2800" spc="-65" dirty="0">
                <a:latin typeface="Calibri"/>
                <a:cs typeface="Calibri"/>
              </a:rPr>
              <a:t> </a:t>
            </a:r>
            <a:r>
              <a:rPr sz="2800" dirty="0">
                <a:latin typeface="Calibri"/>
                <a:cs typeface="Calibri"/>
              </a:rPr>
              <a:t>is</a:t>
            </a:r>
            <a:r>
              <a:rPr sz="2800" spc="-70" dirty="0">
                <a:latin typeface="Calibri"/>
                <a:cs typeface="Calibri"/>
              </a:rPr>
              <a:t> </a:t>
            </a:r>
            <a:r>
              <a:rPr sz="2800" dirty="0">
                <a:latin typeface="Calibri"/>
                <a:cs typeface="Calibri"/>
              </a:rPr>
              <a:t>minimum,</a:t>
            </a:r>
            <a:r>
              <a:rPr sz="2800" spc="-30" dirty="0">
                <a:latin typeface="Calibri"/>
                <a:cs typeface="Calibri"/>
              </a:rPr>
              <a:t> </a:t>
            </a:r>
            <a:r>
              <a:rPr sz="2800" dirty="0">
                <a:latin typeface="Calibri"/>
                <a:cs typeface="Calibri"/>
              </a:rPr>
              <a:t>kinetic</a:t>
            </a:r>
            <a:r>
              <a:rPr sz="2800" spc="-65" dirty="0">
                <a:latin typeface="Calibri"/>
                <a:cs typeface="Calibri"/>
              </a:rPr>
              <a:t> </a:t>
            </a:r>
            <a:r>
              <a:rPr sz="2800" dirty="0">
                <a:latin typeface="Calibri"/>
                <a:cs typeface="Calibri"/>
              </a:rPr>
              <a:t>energy</a:t>
            </a:r>
            <a:r>
              <a:rPr sz="2800" spc="-75" dirty="0">
                <a:latin typeface="Calibri"/>
                <a:cs typeface="Calibri"/>
              </a:rPr>
              <a:t> </a:t>
            </a:r>
            <a:r>
              <a:rPr sz="2800" dirty="0">
                <a:latin typeface="Calibri"/>
                <a:cs typeface="Calibri"/>
              </a:rPr>
              <a:t>K</a:t>
            </a:r>
            <a:r>
              <a:rPr sz="2800" spc="-70" dirty="0">
                <a:latin typeface="Calibri"/>
                <a:cs typeface="Calibri"/>
              </a:rPr>
              <a:t> </a:t>
            </a:r>
            <a:r>
              <a:rPr sz="2800" spc="-25" dirty="0">
                <a:latin typeface="Calibri"/>
                <a:cs typeface="Calibri"/>
              </a:rPr>
              <a:t>is </a:t>
            </a:r>
            <a:r>
              <a:rPr sz="2800" dirty="0">
                <a:latin typeface="Calibri"/>
                <a:cs typeface="Calibri"/>
              </a:rPr>
              <a:t>maximum,</a:t>
            </a:r>
            <a:r>
              <a:rPr sz="2800" spc="-45" dirty="0">
                <a:latin typeface="Calibri"/>
                <a:cs typeface="Calibri"/>
              </a:rPr>
              <a:t> </a:t>
            </a:r>
            <a:r>
              <a:rPr sz="2800" dirty="0">
                <a:latin typeface="Calibri"/>
                <a:cs typeface="Calibri"/>
              </a:rPr>
              <a:t>K</a:t>
            </a:r>
            <a:r>
              <a:rPr sz="2800" spc="-60" dirty="0">
                <a:latin typeface="Calibri"/>
                <a:cs typeface="Calibri"/>
              </a:rPr>
              <a:t> </a:t>
            </a:r>
            <a:r>
              <a:rPr sz="2800" dirty="0">
                <a:latin typeface="Calibri"/>
                <a:cs typeface="Calibri"/>
              </a:rPr>
              <a:t>is</a:t>
            </a:r>
            <a:r>
              <a:rPr sz="2800" spc="-50" dirty="0">
                <a:latin typeface="Calibri"/>
                <a:cs typeface="Calibri"/>
              </a:rPr>
              <a:t> </a:t>
            </a:r>
            <a:r>
              <a:rPr sz="2800" dirty="0">
                <a:latin typeface="Calibri"/>
                <a:cs typeface="Calibri"/>
              </a:rPr>
              <a:t>minimum</a:t>
            </a:r>
            <a:r>
              <a:rPr sz="2800" spc="-15" dirty="0">
                <a:latin typeface="Calibri"/>
                <a:cs typeface="Calibri"/>
              </a:rPr>
              <a:t> </a:t>
            </a:r>
            <a:r>
              <a:rPr sz="2800" dirty="0">
                <a:latin typeface="Calibri"/>
                <a:cs typeface="Calibri"/>
              </a:rPr>
              <a:t>and</a:t>
            </a:r>
            <a:r>
              <a:rPr sz="2800" spc="-45" dirty="0">
                <a:latin typeface="Calibri"/>
                <a:cs typeface="Calibri"/>
              </a:rPr>
              <a:t> </a:t>
            </a:r>
            <a:r>
              <a:rPr sz="2800" dirty="0">
                <a:latin typeface="Calibri"/>
                <a:cs typeface="Calibri"/>
              </a:rPr>
              <a:t>when</a:t>
            </a:r>
            <a:r>
              <a:rPr sz="2800" spc="-45" dirty="0">
                <a:latin typeface="Calibri"/>
                <a:cs typeface="Calibri"/>
              </a:rPr>
              <a:t> </a:t>
            </a:r>
            <a:r>
              <a:rPr sz="2800" dirty="0">
                <a:latin typeface="Calibri"/>
                <a:cs typeface="Calibri"/>
              </a:rPr>
              <a:t>U</a:t>
            </a:r>
            <a:r>
              <a:rPr sz="2800" spc="-55" dirty="0">
                <a:latin typeface="Calibri"/>
                <a:cs typeface="Calibri"/>
              </a:rPr>
              <a:t> </a:t>
            </a:r>
            <a:r>
              <a:rPr sz="2800" dirty="0">
                <a:latin typeface="Calibri"/>
                <a:cs typeface="Calibri"/>
              </a:rPr>
              <a:t>and</a:t>
            </a:r>
            <a:r>
              <a:rPr sz="2800" spc="-35" dirty="0">
                <a:latin typeface="Calibri"/>
                <a:cs typeface="Calibri"/>
              </a:rPr>
              <a:t> </a:t>
            </a:r>
            <a:r>
              <a:rPr sz="2800" dirty="0">
                <a:latin typeface="Calibri"/>
                <a:cs typeface="Calibri"/>
              </a:rPr>
              <a:t>K</a:t>
            </a:r>
            <a:r>
              <a:rPr sz="2800" spc="-60" dirty="0">
                <a:latin typeface="Calibri"/>
                <a:cs typeface="Calibri"/>
              </a:rPr>
              <a:t> </a:t>
            </a:r>
            <a:r>
              <a:rPr sz="2800" dirty="0">
                <a:latin typeface="Calibri"/>
                <a:cs typeface="Calibri"/>
              </a:rPr>
              <a:t>are</a:t>
            </a:r>
            <a:r>
              <a:rPr sz="2800" spc="-60" dirty="0">
                <a:latin typeface="Calibri"/>
                <a:cs typeface="Calibri"/>
              </a:rPr>
              <a:t> </a:t>
            </a:r>
            <a:r>
              <a:rPr sz="2800" dirty="0">
                <a:latin typeface="Calibri"/>
                <a:cs typeface="Calibri"/>
              </a:rPr>
              <a:t>the</a:t>
            </a:r>
            <a:r>
              <a:rPr sz="2800" spc="-55" dirty="0">
                <a:latin typeface="Calibri"/>
                <a:cs typeface="Calibri"/>
              </a:rPr>
              <a:t> </a:t>
            </a:r>
            <a:r>
              <a:rPr sz="2800" dirty="0">
                <a:latin typeface="Calibri"/>
                <a:cs typeface="Calibri"/>
              </a:rPr>
              <a:t>same</a:t>
            </a:r>
            <a:r>
              <a:rPr sz="2800" spc="-60" dirty="0">
                <a:latin typeface="Calibri"/>
                <a:cs typeface="Calibri"/>
              </a:rPr>
              <a:t> </a:t>
            </a:r>
            <a:r>
              <a:rPr sz="2800" dirty="0">
                <a:latin typeface="Calibri"/>
                <a:cs typeface="Calibri"/>
              </a:rPr>
              <a:t>value.</a:t>
            </a:r>
            <a:r>
              <a:rPr sz="2800" spc="-40" dirty="0">
                <a:latin typeface="Calibri"/>
                <a:cs typeface="Calibri"/>
              </a:rPr>
              <a:t> </a:t>
            </a:r>
            <a:r>
              <a:rPr sz="2800" spc="-20" dirty="0">
                <a:latin typeface="Calibri"/>
                <a:cs typeface="Calibri"/>
              </a:rPr>
              <a:t>What </a:t>
            </a:r>
            <a:r>
              <a:rPr sz="2800" dirty="0">
                <a:latin typeface="Calibri"/>
                <a:cs typeface="Calibri"/>
              </a:rPr>
              <a:t>is</a:t>
            </a:r>
            <a:r>
              <a:rPr sz="2800" spc="-40" dirty="0">
                <a:latin typeface="Calibri"/>
                <a:cs typeface="Calibri"/>
              </a:rPr>
              <a:t> </a:t>
            </a:r>
            <a:r>
              <a:rPr sz="2800" dirty="0">
                <a:latin typeface="Calibri"/>
                <a:cs typeface="Calibri"/>
              </a:rPr>
              <a:t>the</a:t>
            </a:r>
            <a:r>
              <a:rPr sz="2800" spc="-30" dirty="0">
                <a:latin typeface="Calibri"/>
                <a:cs typeface="Calibri"/>
              </a:rPr>
              <a:t> </a:t>
            </a:r>
            <a:r>
              <a:rPr sz="2800" spc="-10" dirty="0">
                <a:latin typeface="Calibri"/>
                <a:cs typeface="Calibri"/>
              </a:rPr>
              <a:t>significance</a:t>
            </a:r>
            <a:r>
              <a:rPr sz="2800" spc="-30" dirty="0">
                <a:latin typeface="Calibri"/>
                <a:cs typeface="Calibri"/>
              </a:rPr>
              <a:t> </a:t>
            </a:r>
            <a:r>
              <a:rPr sz="2800" dirty="0">
                <a:latin typeface="Calibri"/>
                <a:cs typeface="Calibri"/>
              </a:rPr>
              <a:t>of</a:t>
            </a:r>
            <a:r>
              <a:rPr sz="2800" spc="-35" dirty="0">
                <a:latin typeface="Calibri"/>
                <a:cs typeface="Calibri"/>
              </a:rPr>
              <a:t> </a:t>
            </a:r>
            <a:r>
              <a:rPr sz="2800" dirty="0">
                <a:latin typeface="Calibri"/>
                <a:cs typeface="Calibri"/>
              </a:rPr>
              <a:t>these</a:t>
            </a:r>
            <a:r>
              <a:rPr sz="2800" spc="-25" dirty="0">
                <a:latin typeface="Calibri"/>
                <a:cs typeface="Calibri"/>
              </a:rPr>
              <a:t> </a:t>
            </a:r>
            <a:r>
              <a:rPr sz="2800" spc="-10" dirty="0">
                <a:latin typeface="Calibri"/>
                <a:cs typeface="Calibri"/>
              </a:rPr>
              <a:t>points?</a:t>
            </a:r>
            <a:endParaRPr sz="2800" dirty="0">
              <a:latin typeface="Calibri"/>
              <a:cs typeface="Calibri"/>
            </a:endParaRPr>
          </a:p>
          <a:p>
            <a:pPr marL="698500" marR="461009" lvl="1" indent="-228600">
              <a:lnSpc>
                <a:spcPts val="2590"/>
              </a:lnSpc>
              <a:spcBef>
                <a:spcPts val="575"/>
              </a:spcBef>
              <a:buFont typeface="Arial"/>
              <a:buChar char="•"/>
              <a:tabLst>
                <a:tab pos="699135" algn="l"/>
              </a:tabLst>
            </a:pPr>
            <a:r>
              <a:rPr sz="2400" dirty="0">
                <a:latin typeface="Calibri"/>
                <a:cs typeface="Calibri"/>
              </a:rPr>
              <a:t>Answer:</a:t>
            </a:r>
            <a:r>
              <a:rPr sz="2400" spc="-5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plots</a:t>
            </a:r>
            <a:r>
              <a:rPr sz="2400" spc="-50" dirty="0">
                <a:latin typeface="Calibri"/>
                <a:cs typeface="Calibri"/>
              </a:rPr>
              <a:t> </a:t>
            </a:r>
            <a:r>
              <a:rPr sz="2400" dirty="0">
                <a:latin typeface="Calibri"/>
                <a:cs typeface="Calibri"/>
              </a:rPr>
              <a:t>in</a:t>
            </a:r>
            <a:r>
              <a:rPr sz="2400" spc="-35" dirty="0">
                <a:latin typeface="Calibri"/>
                <a:cs typeface="Calibri"/>
              </a:rPr>
              <a:t> </a:t>
            </a:r>
            <a:r>
              <a:rPr sz="2400" dirty="0">
                <a:latin typeface="Calibri"/>
                <a:cs typeface="Calibri"/>
              </a:rPr>
              <a:t>my</a:t>
            </a:r>
            <a:r>
              <a:rPr sz="2400" spc="-45" dirty="0">
                <a:latin typeface="Calibri"/>
                <a:cs typeface="Calibri"/>
              </a:rPr>
              <a:t> </a:t>
            </a:r>
            <a:r>
              <a:rPr sz="2400" dirty="0">
                <a:latin typeface="Calibri"/>
                <a:cs typeface="Calibri"/>
              </a:rPr>
              <a:t>graph</a:t>
            </a:r>
            <a:r>
              <a:rPr sz="2400" spc="-35" dirty="0">
                <a:latin typeface="Calibri"/>
                <a:cs typeface="Calibri"/>
              </a:rPr>
              <a:t> </a:t>
            </a:r>
            <a:r>
              <a:rPr sz="2400" dirty="0">
                <a:latin typeface="Calibri"/>
                <a:cs typeface="Calibri"/>
              </a:rPr>
              <a:t>are</a:t>
            </a:r>
            <a:r>
              <a:rPr sz="2400" spc="-30" dirty="0">
                <a:latin typeface="Calibri"/>
                <a:cs typeface="Calibri"/>
              </a:rPr>
              <a:t> </a:t>
            </a:r>
            <a:r>
              <a:rPr sz="2400" dirty="0">
                <a:latin typeface="Calibri"/>
                <a:cs typeface="Calibri"/>
              </a:rPr>
              <a:t>together</a:t>
            </a:r>
            <a:r>
              <a:rPr sz="2400" spc="-40" dirty="0">
                <a:latin typeface="Calibri"/>
                <a:cs typeface="Calibri"/>
              </a:rPr>
              <a:t> </a:t>
            </a:r>
            <a:r>
              <a:rPr sz="2400" dirty="0">
                <a:latin typeface="Calibri"/>
                <a:cs typeface="Calibri"/>
              </a:rPr>
              <a:t>throughout</a:t>
            </a:r>
            <a:r>
              <a:rPr sz="2400" spc="-40" dirty="0">
                <a:latin typeface="Calibri"/>
                <a:cs typeface="Calibri"/>
              </a:rPr>
              <a:t> </a:t>
            </a:r>
            <a:r>
              <a:rPr sz="2400" dirty="0">
                <a:latin typeface="Calibri"/>
                <a:cs typeface="Calibri"/>
              </a:rPr>
              <a:t>most</a:t>
            </a:r>
            <a:r>
              <a:rPr sz="2400" spc="-45" dirty="0">
                <a:latin typeface="Calibri"/>
                <a:cs typeface="Calibri"/>
              </a:rPr>
              <a:t> </a:t>
            </a:r>
            <a:r>
              <a:rPr sz="2400" dirty="0">
                <a:latin typeface="Calibri"/>
                <a:cs typeface="Calibri"/>
              </a:rPr>
              <a:t>of</a:t>
            </a:r>
            <a:r>
              <a:rPr sz="2400" spc="-35" dirty="0">
                <a:latin typeface="Calibri"/>
                <a:cs typeface="Calibri"/>
              </a:rPr>
              <a:t> </a:t>
            </a:r>
            <a:r>
              <a:rPr sz="2400" dirty="0">
                <a:latin typeface="Calibri"/>
                <a:cs typeface="Calibri"/>
              </a:rPr>
              <a:t>the</a:t>
            </a:r>
            <a:r>
              <a:rPr sz="2400" spc="-30" dirty="0">
                <a:latin typeface="Calibri"/>
                <a:cs typeface="Calibri"/>
              </a:rPr>
              <a:t> </a:t>
            </a:r>
            <a:r>
              <a:rPr sz="2400" spc="-10" dirty="0">
                <a:latin typeface="Calibri"/>
                <a:cs typeface="Calibri"/>
              </a:rPr>
              <a:t>graph </a:t>
            </a:r>
            <a:r>
              <a:rPr sz="2400" dirty="0">
                <a:latin typeface="Calibri"/>
                <a:cs typeface="Calibri"/>
              </a:rPr>
              <a:t>however</a:t>
            </a:r>
            <a:r>
              <a:rPr sz="2400" spc="-30"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total</a:t>
            </a:r>
            <a:r>
              <a:rPr sz="2400" spc="-50" dirty="0">
                <a:latin typeface="Calibri"/>
                <a:cs typeface="Calibri"/>
              </a:rPr>
              <a:t> </a:t>
            </a:r>
            <a:r>
              <a:rPr sz="2400" dirty="0">
                <a:latin typeface="Calibri"/>
                <a:cs typeface="Calibri"/>
              </a:rPr>
              <a:t>energy</a:t>
            </a:r>
            <a:r>
              <a:rPr sz="2400" spc="-30" dirty="0">
                <a:latin typeface="Calibri"/>
                <a:cs typeface="Calibri"/>
              </a:rPr>
              <a:t> </a:t>
            </a:r>
            <a:r>
              <a:rPr sz="2400" dirty="0">
                <a:latin typeface="Calibri"/>
                <a:cs typeface="Calibri"/>
              </a:rPr>
              <a:t>line</a:t>
            </a:r>
            <a:r>
              <a:rPr sz="2400" spc="-45" dirty="0">
                <a:latin typeface="Calibri"/>
                <a:cs typeface="Calibri"/>
              </a:rPr>
              <a:t> </a:t>
            </a:r>
            <a:r>
              <a:rPr sz="2400" dirty="0">
                <a:latin typeface="Calibri"/>
                <a:cs typeface="Calibri"/>
              </a:rPr>
              <a:t>shoots</a:t>
            </a:r>
            <a:r>
              <a:rPr sz="2400" spc="-35" dirty="0">
                <a:latin typeface="Calibri"/>
                <a:cs typeface="Calibri"/>
              </a:rPr>
              <a:t> </a:t>
            </a:r>
            <a:r>
              <a:rPr sz="2400" dirty="0">
                <a:latin typeface="Calibri"/>
                <a:cs typeface="Calibri"/>
              </a:rPr>
              <a:t>up</a:t>
            </a:r>
            <a:r>
              <a:rPr sz="2400" spc="-35" dirty="0">
                <a:latin typeface="Calibri"/>
                <a:cs typeface="Calibri"/>
              </a:rPr>
              <a:t> </a:t>
            </a:r>
            <a:r>
              <a:rPr sz="2400" dirty="0">
                <a:latin typeface="Calibri"/>
                <a:cs typeface="Calibri"/>
              </a:rPr>
              <a:t>as</a:t>
            </a:r>
            <a:r>
              <a:rPr sz="2400" spc="-35" dirty="0">
                <a:latin typeface="Calibri"/>
                <a:cs typeface="Calibri"/>
              </a:rPr>
              <a:t> </a:t>
            </a:r>
            <a:r>
              <a:rPr sz="2400" dirty="0">
                <a:latin typeface="Calibri"/>
                <a:cs typeface="Calibri"/>
              </a:rPr>
              <a:t>the</a:t>
            </a:r>
            <a:r>
              <a:rPr sz="2400" spc="-50" dirty="0">
                <a:latin typeface="Calibri"/>
                <a:cs typeface="Calibri"/>
              </a:rPr>
              <a:t> </a:t>
            </a:r>
            <a:r>
              <a:rPr sz="2400" dirty="0">
                <a:latin typeface="Calibri"/>
                <a:cs typeface="Calibri"/>
              </a:rPr>
              <a:t>box</a:t>
            </a:r>
            <a:r>
              <a:rPr sz="2400" spc="-30" dirty="0">
                <a:latin typeface="Calibri"/>
                <a:cs typeface="Calibri"/>
              </a:rPr>
              <a:t> </a:t>
            </a:r>
            <a:r>
              <a:rPr sz="2400" dirty="0">
                <a:latin typeface="Calibri"/>
                <a:cs typeface="Calibri"/>
              </a:rPr>
              <a:t>gets</a:t>
            </a:r>
            <a:r>
              <a:rPr sz="2400" spc="-30" dirty="0">
                <a:latin typeface="Calibri"/>
                <a:cs typeface="Calibri"/>
              </a:rPr>
              <a:t> </a:t>
            </a:r>
            <a:r>
              <a:rPr sz="2400" dirty="0">
                <a:latin typeface="Calibri"/>
                <a:cs typeface="Calibri"/>
              </a:rPr>
              <a:t>closer</a:t>
            </a:r>
            <a:r>
              <a:rPr sz="2400" spc="-40" dirty="0">
                <a:latin typeface="Calibri"/>
                <a:cs typeface="Calibri"/>
              </a:rPr>
              <a:t> </a:t>
            </a:r>
            <a:r>
              <a:rPr sz="2400" dirty="0">
                <a:latin typeface="Calibri"/>
                <a:cs typeface="Calibri"/>
              </a:rPr>
              <a:t>to</a:t>
            </a:r>
            <a:r>
              <a:rPr sz="2400" spc="-55" dirty="0">
                <a:latin typeface="Calibri"/>
                <a:cs typeface="Calibri"/>
              </a:rPr>
              <a:t> </a:t>
            </a:r>
            <a:r>
              <a:rPr sz="2400" dirty="0">
                <a:latin typeface="Calibri"/>
                <a:cs typeface="Calibri"/>
              </a:rPr>
              <a:t>the</a:t>
            </a:r>
            <a:r>
              <a:rPr sz="2400" spc="-25" dirty="0">
                <a:latin typeface="Calibri"/>
                <a:cs typeface="Calibri"/>
              </a:rPr>
              <a:t> floor.</a:t>
            </a:r>
            <a:endParaRPr sz="2400" dirty="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0" dirty="0"/>
              <a:t>Conclusions</a:t>
            </a:r>
          </a:p>
        </p:txBody>
      </p:sp>
      <p:sp>
        <p:nvSpPr>
          <p:cNvPr id="4" name="object 4"/>
          <p:cNvSpPr txBox="1">
            <a:spLocks noGrp="1"/>
          </p:cNvSpPr>
          <p:nvPr>
            <p:ph type="ftr" sz="quarter" idx="5"/>
          </p:nvPr>
        </p:nvSpPr>
        <p:spPr>
          <a:xfrm>
            <a:off x="5482590" y="6465214"/>
            <a:ext cx="1227454" cy="177800"/>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12700">
              <a:lnSpc>
                <a:spcPts val="1240"/>
              </a:lnSpc>
            </a:pPr>
            <a:r>
              <a:rPr lang="en-US" dirty="0"/>
              <a:t>PHYS204</a:t>
            </a:r>
            <a:r>
              <a:rPr lang="en-US" spc="10" dirty="0"/>
              <a:t> </a:t>
            </a:r>
            <a:r>
              <a:rPr lang="en-US" dirty="0"/>
              <a:t>2023</a:t>
            </a:r>
            <a:r>
              <a:rPr lang="en-US" spc="5" dirty="0"/>
              <a:t> </a:t>
            </a:r>
            <a:r>
              <a:rPr lang="en-US" spc="-25" dirty="0"/>
              <a:t>May</a:t>
            </a:r>
            <a:endParaRPr spc="-25" dirty="0"/>
          </a:p>
        </p:txBody>
      </p:sp>
      <p:sp>
        <p:nvSpPr>
          <p:cNvPr id="3" name="object 3"/>
          <p:cNvSpPr txBox="1"/>
          <p:nvPr/>
        </p:nvSpPr>
        <p:spPr>
          <a:xfrm>
            <a:off x="916939" y="1793493"/>
            <a:ext cx="10201910" cy="2668905"/>
          </a:xfrm>
          <a:prstGeom prst="rect">
            <a:avLst/>
          </a:prstGeom>
        </p:spPr>
        <p:txBody>
          <a:bodyPr vert="horz" wrap="square" lIns="0" tIns="54610" rIns="0" bIns="0" rtlCol="0">
            <a:spAutoFit/>
          </a:bodyPr>
          <a:lstStyle/>
          <a:p>
            <a:pPr marL="241300" marR="572135" indent="-228600">
              <a:lnSpc>
                <a:spcPct val="90000"/>
              </a:lnSpc>
              <a:spcBef>
                <a:spcPts val="430"/>
              </a:spcBef>
              <a:buFont typeface="Arial"/>
              <a:buChar char="•"/>
              <a:tabLst>
                <a:tab pos="241300" algn="l"/>
              </a:tabLst>
            </a:pPr>
            <a:r>
              <a:rPr sz="2800" dirty="0">
                <a:latin typeface="Calibri"/>
                <a:cs typeface="Calibri"/>
              </a:rPr>
              <a:t>What</a:t>
            </a:r>
            <a:r>
              <a:rPr sz="2800" spc="-50" dirty="0">
                <a:latin typeface="Calibri"/>
                <a:cs typeface="Calibri"/>
              </a:rPr>
              <a:t> </a:t>
            </a:r>
            <a:r>
              <a:rPr sz="2800" dirty="0">
                <a:latin typeface="Calibri"/>
                <a:cs typeface="Calibri"/>
              </a:rPr>
              <a:t>is</a:t>
            </a:r>
            <a:r>
              <a:rPr sz="2800" spc="-55" dirty="0">
                <a:latin typeface="Calibri"/>
                <a:cs typeface="Calibri"/>
              </a:rPr>
              <a:t> </a:t>
            </a:r>
            <a:r>
              <a:rPr sz="2800" dirty="0">
                <a:latin typeface="Calibri"/>
                <a:cs typeface="Calibri"/>
              </a:rPr>
              <a:t>the</a:t>
            </a:r>
            <a:r>
              <a:rPr sz="2800" spc="-60" dirty="0">
                <a:latin typeface="Calibri"/>
                <a:cs typeface="Calibri"/>
              </a:rPr>
              <a:t> </a:t>
            </a:r>
            <a:r>
              <a:rPr sz="2800" dirty="0">
                <a:latin typeface="Calibri"/>
                <a:cs typeface="Calibri"/>
              </a:rPr>
              <a:t>trend</a:t>
            </a:r>
            <a:r>
              <a:rPr sz="2800" spc="-35" dirty="0">
                <a:latin typeface="Calibri"/>
                <a:cs typeface="Calibri"/>
              </a:rPr>
              <a:t> </a:t>
            </a:r>
            <a:r>
              <a:rPr sz="2800" dirty="0">
                <a:latin typeface="Calibri"/>
                <a:cs typeface="Calibri"/>
              </a:rPr>
              <a:t>of</a:t>
            </a:r>
            <a:r>
              <a:rPr sz="2800" spc="-55" dirty="0">
                <a:latin typeface="Calibri"/>
                <a:cs typeface="Calibri"/>
              </a:rPr>
              <a:t> </a:t>
            </a:r>
            <a:r>
              <a:rPr sz="2800" dirty="0">
                <a:latin typeface="Calibri"/>
                <a:cs typeface="Calibri"/>
              </a:rPr>
              <a:t>the</a:t>
            </a:r>
            <a:r>
              <a:rPr sz="2800" spc="-45" dirty="0">
                <a:latin typeface="Calibri"/>
                <a:cs typeface="Calibri"/>
              </a:rPr>
              <a:t> </a:t>
            </a:r>
            <a:r>
              <a:rPr sz="2800" dirty="0">
                <a:latin typeface="Calibri"/>
                <a:cs typeface="Calibri"/>
              </a:rPr>
              <a:t>best</a:t>
            </a:r>
            <a:r>
              <a:rPr sz="2800" spc="-40" dirty="0">
                <a:latin typeface="Calibri"/>
                <a:cs typeface="Calibri"/>
              </a:rPr>
              <a:t> </a:t>
            </a:r>
            <a:r>
              <a:rPr sz="2800" dirty="0">
                <a:latin typeface="Calibri"/>
                <a:cs typeface="Calibri"/>
              </a:rPr>
              <a:t>fit</a:t>
            </a:r>
            <a:r>
              <a:rPr sz="2800" spc="-65" dirty="0">
                <a:latin typeface="Calibri"/>
                <a:cs typeface="Calibri"/>
              </a:rPr>
              <a:t> </a:t>
            </a:r>
            <a:r>
              <a:rPr sz="2800" dirty="0">
                <a:latin typeface="Calibri"/>
                <a:cs typeface="Calibri"/>
              </a:rPr>
              <a:t>line</a:t>
            </a:r>
            <a:r>
              <a:rPr sz="2800" spc="-45" dirty="0">
                <a:latin typeface="Calibri"/>
                <a:cs typeface="Calibri"/>
              </a:rPr>
              <a:t> </a:t>
            </a:r>
            <a:r>
              <a:rPr sz="2800" dirty="0">
                <a:latin typeface="Calibri"/>
                <a:cs typeface="Calibri"/>
              </a:rPr>
              <a:t>for</a:t>
            </a:r>
            <a:r>
              <a:rPr sz="2800" spc="-65" dirty="0">
                <a:latin typeface="Calibri"/>
                <a:cs typeface="Calibri"/>
              </a:rPr>
              <a:t> </a:t>
            </a:r>
            <a:r>
              <a:rPr sz="2800" dirty="0">
                <a:latin typeface="Calibri"/>
                <a:cs typeface="Calibri"/>
              </a:rPr>
              <a:t>the</a:t>
            </a:r>
            <a:r>
              <a:rPr sz="2800" spc="-45" dirty="0">
                <a:latin typeface="Calibri"/>
                <a:cs typeface="Calibri"/>
              </a:rPr>
              <a:t> </a:t>
            </a:r>
            <a:r>
              <a:rPr sz="2800" dirty="0">
                <a:latin typeface="Calibri"/>
                <a:cs typeface="Calibri"/>
              </a:rPr>
              <a:t>total</a:t>
            </a:r>
            <a:r>
              <a:rPr sz="2800" spc="-60" dirty="0">
                <a:latin typeface="Calibri"/>
                <a:cs typeface="Calibri"/>
              </a:rPr>
              <a:t> </a:t>
            </a:r>
            <a:r>
              <a:rPr sz="2800" dirty="0">
                <a:latin typeface="Calibri"/>
                <a:cs typeface="Calibri"/>
              </a:rPr>
              <a:t>energy</a:t>
            </a:r>
            <a:r>
              <a:rPr sz="2800" spc="-60" dirty="0">
                <a:latin typeface="Calibri"/>
                <a:cs typeface="Calibri"/>
              </a:rPr>
              <a:t> </a:t>
            </a:r>
            <a:r>
              <a:rPr sz="2800" dirty="0">
                <a:latin typeface="Calibri"/>
                <a:cs typeface="Calibri"/>
              </a:rPr>
              <a:t>E</a:t>
            </a:r>
            <a:r>
              <a:rPr sz="2800" spc="-55" dirty="0">
                <a:latin typeface="Calibri"/>
                <a:cs typeface="Calibri"/>
              </a:rPr>
              <a:t> </a:t>
            </a:r>
            <a:r>
              <a:rPr sz="2800" dirty="0">
                <a:latin typeface="Calibri"/>
                <a:cs typeface="Calibri"/>
              </a:rPr>
              <a:t>in</a:t>
            </a:r>
            <a:r>
              <a:rPr sz="2800" spc="-50" dirty="0">
                <a:latin typeface="Calibri"/>
                <a:cs typeface="Calibri"/>
              </a:rPr>
              <a:t> </a:t>
            </a:r>
            <a:r>
              <a:rPr sz="2800" spc="-20" dirty="0">
                <a:latin typeface="Calibri"/>
                <a:cs typeface="Calibri"/>
              </a:rPr>
              <a:t>your </a:t>
            </a:r>
            <a:r>
              <a:rPr sz="2800" dirty="0">
                <a:latin typeface="Calibri"/>
                <a:cs typeface="Calibri"/>
              </a:rPr>
              <a:t>data?</a:t>
            </a:r>
            <a:r>
              <a:rPr sz="2800" spc="-90" dirty="0">
                <a:latin typeface="Calibri"/>
                <a:cs typeface="Calibri"/>
              </a:rPr>
              <a:t> </a:t>
            </a:r>
            <a:r>
              <a:rPr sz="2800" dirty="0">
                <a:latin typeface="Calibri"/>
                <a:cs typeface="Calibri"/>
              </a:rPr>
              <a:t>If</a:t>
            </a:r>
            <a:r>
              <a:rPr sz="2800" spc="-90" dirty="0">
                <a:latin typeface="Calibri"/>
                <a:cs typeface="Calibri"/>
              </a:rPr>
              <a:t> </a:t>
            </a:r>
            <a:r>
              <a:rPr sz="2800" dirty="0">
                <a:latin typeface="Calibri"/>
                <a:cs typeface="Calibri"/>
              </a:rPr>
              <a:t>the</a:t>
            </a:r>
            <a:r>
              <a:rPr sz="2800" spc="-70" dirty="0">
                <a:latin typeface="Calibri"/>
                <a:cs typeface="Calibri"/>
              </a:rPr>
              <a:t> </a:t>
            </a:r>
            <a:r>
              <a:rPr sz="2800" dirty="0">
                <a:latin typeface="Calibri"/>
                <a:cs typeface="Calibri"/>
              </a:rPr>
              <a:t>data</a:t>
            </a:r>
            <a:r>
              <a:rPr sz="2800" spc="-85" dirty="0">
                <a:latin typeface="Calibri"/>
                <a:cs typeface="Calibri"/>
              </a:rPr>
              <a:t> </a:t>
            </a:r>
            <a:r>
              <a:rPr sz="2800" dirty="0">
                <a:latin typeface="Calibri"/>
                <a:cs typeface="Calibri"/>
              </a:rPr>
              <a:t>is</a:t>
            </a:r>
            <a:r>
              <a:rPr sz="2800" spc="-85" dirty="0">
                <a:latin typeface="Calibri"/>
                <a:cs typeface="Calibri"/>
              </a:rPr>
              <a:t> </a:t>
            </a:r>
            <a:r>
              <a:rPr sz="2800" spc="-10" dirty="0">
                <a:latin typeface="Calibri"/>
                <a:cs typeface="Calibri"/>
              </a:rPr>
              <a:t>accurate,</a:t>
            </a:r>
            <a:r>
              <a:rPr sz="2800" spc="-95" dirty="0">
                <a:latin typeface="Calibri"/>
                <a:cs typeface="Calibri"/>
              </a:rPr>
              <a:t> </a:t>
            </a:r>
            <a:r>
              <a:rPr sz="2800" dirty="0">
                <a:latin typeface="Calibri"/>
                <a:cs typeface="Calibri"/>
              </a:rPr>
              <a:t>the</a:t>
            </a:r>
            <a:r>
              <a:rPr sz="2800" spc="-80" dirty="0">
                <a:latin typeface="Calibri"/>
                <a:cs typeface="Calibri"/>
              </a:rPr>
              <a:t> </a:t>
            </a:r>
            <a:r>
              <a:rPr sz="2800" dirty="0">
                <a:latin typeface="Calibri"/>
                <a:cs typeface="Calibri"/>
              </a:rPr>
              <a:t>total</a:t>
            </a:r>
            <a:r>
              <a:rPr sz="2800" spc="-85" dirty="0">
                <a:latin typeface="Calibri"/>
                <a:cs typeface="Calibri"/>
              </a:rPr>
              <a:t> </a:t>
            </a:r>
            <a:r>
              <a:rPr sz="2800" dirty="0">
                <a:latin typeface="Calibri"/>
                <a:cs typeface="Calibri"/>
              </a:rPr>
              <a:t>mechanical</a:t>
            </a:r>
            <a:r>
              <a:rPr sz="2800" spc="-80" dirty="0">
                <a:latin typeface="Calibri"/>
                <a:cs typeface="Calibri"/>
              </a:rPr>
              <a:t> </a:t>
            </a:r>
            <a:r>
              <a:rPr sz="2800" dirty="0">
                <a:latin typeface="Calibri"/>
                <a:cs typeface="Calibri"/>
              </a:rPr>
              <a:t>energy</a:t>
            </a:r>
            <a:r>
              <a:rPr sz="2800" spc="-85" dirty="0">
                <a:latin typeface="Calibri"/>
                <a:cs typeface="Calibri"/>
              </a:rPr>
              <a:t> </a:t>
            </a:r>
            <a:r>
              <a:rPr sz="2800" spc="-10" dirty="0">
                <a:latin typeface="Calibri"/>
                <a:cs typeface="Calibri"/>
              </a:rPr>
              <a:t>should </a:t>
            </a:r>
            <a:r>
              <a:rPr sz="2800" dirty="0">
                <a:latin typeface="Calibri"/>
                <a:cs typeface="Calibri"/>
              </a:rPr>
              <a:t>decrease</a:t>
            </a:r>
            <a:r>
              <a:rPr sz="2800" spc="-100" dirty="0">
                <a:latin typeface="Calibri"/>
                <a:cs typeface="Calibri"/>
              </a:rPr>
              <a:t> </a:t>
            </a:r>
            <a:r>
              <a:rPr sz="2800" spc="-20" dirty="0">
                <a:latin typeface="Calibri"/>
                <a:cs typeface="Calibri"/>
              </a:rPr>
              <a:t>slightly.</a:t>
            </a:r>
            <a:r>
              <a:rPr sz="2800" spc="-70" dirty="0">
                <a:latin typeface="Calibri"/>
                <a:cs typeface="Calibri"/>
              </a:rPr>
              <a:t> </a:t>
            </a:r>
            <a:r>
              <a:rPr sz="2800" dirty="0">
                <a:latin typeface="Calibri"/>
                <a:cs typeface="Calibri"/>
              </a:rPr>
              <a:t>Why</a:t>
            </a:r>
            <a:r>
              <a:rPr sz="2800" spc="-90" dirty="0">
                <a:latin typeface="Calibri"/>
                <a:cs typeface="Calibri"/>
              </a:rPr>
              <a:t> </a:t>
            </a:r>
            <a:r>
              <a:rPr sz="2800" dirty="0">
                <a:latin typeface="Calibri"/>
                <a:cs typeface="Calibri"/>
              </a:rPr>
              <a:t>is</a:t>
            </a:r>
            <a:r>
              <a:rPr sz="2800" spc="-90" dirty="0">
                <a:latin typeface="Calibri"/>
                <a:cs typeface="Calibri"/>
              </a:rPr>
              <a:t> </a:t>
            </a:r>
            <a:r>
              <a:rPr sz="2800" spc="-10" dirty="0">
                <a:latin typeface="Calibri"/>
                <a:cs typeface="Calibri"/>
              </a:rPr>
              <a:t>that?</a:t>
            </a:r>
            <a:endParaRPr sz="2800" dirty="0">
              <a:latin typeface="Calibri"/>
              <a:cs typeface="Calibri"/>
            </a:endParaRPr>
          </a:p>
          <a:p>
            <a:pPr marL="698500" lvl="1" indent="-229235">
              <a:lnSpc>
                <a:spcPct val="100000"/>
              </a:lnSpc>
              <a:spcBef>
                <a:spcPts val="245"/>
              </a:spcBef>
              <a:buFont typeface="Arial"/>
              <a:buChar char="•"/>
              <a:tabLst>
                <a:tab pos="699135" algn="l"/>
              </a:tabLst>
            </a:pPr>
            <a:r>
              <a:rPr sz="2400" spc="-10" dirty="0">
                <a:latin typeface="Calibri"/>
                <a:cs typeface="Calibri"/>
              </a:rPr>
              <a:t>Answer:</a:t>
            </a:r>
            <a:endParaRPr sz="2400" dirty="0">
              <a:latin typeface="Calibri"/>
              <a:cs typeface="Calibri"/>
            </a:endParaRPr>
          </a:p>
          <a:p>
            <a:pPr marL="469900" marR="5080">
              <a:lnSpc>
                <a:spcPct val="90000"/>
              </a:lnSpc>
              <a:spcBef>
                <a:spcPts val="505"/>
              </a:spcBef>
            </a:pPr>
            <a:r>
              <a:rPr sz="2400" dirty="0">
                <a:latin typeface="Calibri"/>
                <a:cs typeface="Calibri"/>
              </a:rPr>
              <a:t>On</a:t>
            </a:r>
            <a:r>
              <a:rPr sz="2400" spc="-45" dirty="0">
                <a:latin typeface="Calibri"/>
                <a:cs typeface="Calibri"/>
              </a:rPr>
              <a:t> </a:t>
            </a:r>
            <a:r>
              <a:rPr sz="2400" dirty="0">
                <a:latin typeface="Calibri"/>
                <a:cs typeface="Calibri"/>
              </a:rPr>
              <a:t>the</a:t>
            </a:r>
            <a:r>
              <a:rPr sz="2400" spc="-20" dirty="0">
                <a:latin typeface="Calibri"/>
                <a:cs typeface="Calibri"/>
              </a:rPr>
              <a:t> </a:t>
            </a:r>
            <a:r>
              <a:rPr sz="2400" spc="-25" dirty="0">
                <a:latin typeface="Calibri"/>
                <a:cs typeface="Calibri"/>
              </a:rPr>
              <a:t>contrary,</a:t>
            </a:r>
            <a:r>
              <a:rPr sz="2400" spc="-50" dirty="0">
                <a:latin typeface="Calibri"/>
                <a:cs typeface="Calibri"/>
              </a:rPr>
              <a:t> </a:t>
            </a:r>
            <a:r>
              <a:rPr sz="2400" dirty="0">
                <a:latin typeface="Calibri"/>
                <a:cs typeface="Calibri"/>
              </a:rPr>
              <a:t>mine</a:t>
            </a:r>
            <a:r>
              <a:rPr sz="2400" spc="-25" dirty="0">
                <a:latin typeface="Calibri"/>
                <a:cs typeface="Calibri"/>
              </a:rPr>
              <a:t> </a:t>
            </a:r>
            <a:r>
              <a:rPr sz="2400" dirty="0">
                <a:latin typeface="Calibri"/>
                <a:cs typeface="Calibri"/>
              </a:rPr>
              <a:t>continues</a:t>
            </a:r>
            <a:r>
              <a:rPr sz="2400" spc="-25" dirty="0">
                <a:latin typeface="Calibri"/>
                <a:cs typeface="Calibri"/>
              </a:rPr>
              <a:t> </a:t>
            </a:r>
            <a:r>
              <a:rPr sz="2400" dirty="0">
                <a:latin typeface="Calibri"/>
                <a:cs typeface="Calibri"/>
              </a:rPr>
              <a:t>to</a:t>
            </a:r>
            <a:r>
              <a:rPr sz="2400" spc="-50" dirty="0">
                <a:latin typeface="Calibri"/>
                <a:cs typeface="Calibri"/>
              </a:rPr>
              <a:t> </a:t>
            </a:r>
            <a:r>
              <a:rPr sz="2400" dirty="0">
                <a:latin typeface="Calibri"/>
                <a:cs typeface="Calibri"/>
              </a:rPr>
              <a:t>go</a:t>
            </a:r>
            <a:r>
              <a:rPr sz="2400" spc="-30"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the</a:t>
            </a:r>
            <a:r>
              <a:rPr sz="2400" spc="-40" dirty="0">
                <a:latin typeface="Calibri"/>
                <a:cs typeface="Calibri"/>
              </a:rPr>
              <a:t> </a:t>
            </a:r>
            <a:r>
              <a:rPr sz="2400" dirty="0">
                <a:latin typeface="Calibri"/>
                <a:cs typeface="Calibri"/>
              </a:rPr>
              <a:t>upwards</a:t>
            </a:r>
            <a:r>
              <a:rPr sz="2400" spc="-25" dirty="0">
                <a:latin typeface="Calibri"/>
                <a:cs typeface="Calibri"/>
              </a:rPr>
              <a:t> </a:t>
            </a:r>
            <a:r>
              <a:rPr sz="2400" dirty="0">
                <a:latin typeface="Calibri"/>
                <a:cs typeface="Calibri"/>
              </a:rPr>
              <a:t>direction,</a:t>
            </a:r>
            <a:r>
              <a:rPr sz="2400" spc="-40" dirty="0">
                <a:latin typeface="Calibri"/>
                <a:cs typeface="Calibri"/>
              </a:rPr>
              <a:t> </a:t>
            </a:r>
            <a:r>
              <a:rPr sz="2400" dirty="0">
                <a:latin typeface="Calibri"/>
                <a:cs typeface="Calibri"/>
              </a:rPr>
              <a:t>there</a:t>
            </a:r>
            <a:r>
              <a:rPr sz="2400" spc="-25" dirty="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a</a:t>
            </a:r>
            <a:r>
              <a:rPr sz="2400" spc="-25" dirty="0">
                <a:latin typeface="Calibri"/>
                <a:cs typeface="Calibri"/>
              </a:rPr>
              <a:t> </a:t>
            </a:r>
            <a:r>
              <a:rPr sz="2400" spc="-10" dirty="0">
                <a:latin typeface="Calibri"/>
                <a:cs typeface="Calibri"/>
              </a:rPr>
              <a:t>stop, </a:t>
            </a:r>
            <a:r>
              <a:rPr sz="2400" spc="-25" dirty="0">
                <a:latin typeface="Calibri"/>
                <a:cs typeface="Calibri"/>
              </a:rPr>
              <a:t>however, </a:t>
            </a:r>
            <a:r>
              <a:rPr sz="2400" dirty="0">
                <a:latin typeface="Calibri"/>
                <a:cs typeface="Calibri"/>
              </a:rPr>
              <a:t>I</a:t>
            </a:r>
            <a:r>
              <a:rPr sz="2400" spc="-45" dirty="0">
                <a:latin typeface="Calibri"/>
                <a:cs typeface="Calibri"/>
              </a:rPr>
              <a:t> </a:t>
            </a:r>
            <a:r>
              <a:rPr sz="2400" dirty="0">
                <a:latin typeface="Calibri"/>
                <a:cs typeface="Calibri"/>
              </a:rPr>
              <a:t>am</a:t>
            </a:r>
            <a:r>
              <a:rPr sz="2400" spc="-45" dirty="0">
                <a:latin typeface="Calibri"/>
                <a:cs typeface="Calibri"/>
              </a:rPr>
              <a:t> </a:t>
            </a:r>
            <a:r>
              <a:rPr sz="2400" dirty="0">
                <a:latin typeface="Calibri"/>
                <a:cs typeface="Calibri"/>
              </a:rPr>
              <a:t>unsure</a:t>
            </a:r>
            <a:r>
              <a:rPr sz="2400" spc="-15" dirty="0">
                <a:latin typeface="Calibri"/>
                <a:cs typeface="Calibri"/>
              </a:rPr>
              <a:t> </a:t>
            </a:r>
            <a:r>
              <a:rPr sz="2400" dirty="0">
                <a:latin typeface="Calibri"/>
                <a:cs typeface="Calibri"/>
              </a:rPr>
              <a:t>if</a:t>
            </a:r>
            <a:r>
              <a:rPr sz="2400" spc="-35" dirty="0">
                <a:latin typeface="Calibri"/>
                <a:cs typeface="Calibri"/>
              </a:rPr>
              <a:t> </a:t>
            </a:r>
            <a:r>
              <a:rPr sz="2400" dirty="0">
                <a:latin typeface="Calibri"/>
                <a:cs typeface="Calibri"/>
              </a:rPr>
              <a:t>it</a:t>
            </a:r>
            <a:r>
              <a:rPr sz="2400" spc="-35" dirty="0">
                <a:latin typeface="Calibri"/>
                <a:cs typeface="Calibri"/>
              </a:rPr>
              <a:t> </a:t>
            </a:r>
            <a:r>
              <a:rPr sz="2400" dirty="0">
                <a:latin typeface="Calibri"/>
                <a:cs typeface="Calibri"/>
              </a:rPr>
              <a:t>could</a:t>
            </a:r>
            <a:r>
              <a:rPr sz="2400" spc="-35"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a</a:t>
            </a:r>
            <a:r>
              <a:rPr sz="2400" spc="-50" dirty="0">
                <a:latin typeface="Calibri"/>
                <a:cs typeface="Calibri"/>
              </a:rPr>
              <a:t> </a:t>
            </a:r>
            <a:r>
              <a:rPr sz="2400" dirty="0">
                <a:latin typeface="Calibri"/>
                <a:cs typeface="Calibri"/>
              </a:rPr>
              <a:t>malfunction</a:t>
            </a:r>
            <a:r>
              <a:rPr sz="2400" spc="-50" dirty="0">
                <a:latin typeface="Calibri"/>
                <a:cs typeface="Calibri"/>
              </a:rPr>
              <a:t> </a:t>
            </a:r>
            <a:r>
              <a:rPr sz="2400" dirty="0">
                <a:latin typeface="Calibri"/>
                <a:cs typeface="Calibri"/>
              </a:rPr>
              <a:t>my</a:t>
            </a:r>
            <a:r>
              <a:rPr sz="2400" spc="-40" dirty="0">
                <a:latin typeface="Calibri"/>
                <a:cs typeface="Calibri"/>
              </a:rPr>
              <a:t> </a:t>
            </a:r>
            <a:r>
              <a:rPr sz="2400" dirty="0">
                <a:latin typeface="Calibri"/>
                <a:cs typeface="Calibri"/>
              </a:rPr>
              <a:t>ultrasonic</a:t>
            </a:r>
            <a:r>
              <a:rPr sz="2400" spc="-40" dirty="0">
                <a:latin typeface="Calibri"/>
                <a:cs typeface="Calibri"/>
              </a:rPr>
              <a:t> </a:t>
            </a:r>
            <a:r>
              <a:rPr sz="2400" dirty="0">
                <a:latin typeface="Calibri"/>
                <a:cs typeface="Calibri"/>
              </a:rPr>
              <a:t>sensor</a:t>
            </a:r>
            <a:r>
              <a:rPr sz="2400" spc="-25" dirty="0">
                <a:latin typeface="Calibri"/>
                <a:cs typeface="Calibri"/>
              </a:rPr>
              <a:t> has </a:t>
            </a:r>
            <a:r>
              <a:rPr sz="2400" dirty="0">
                <a:latin typeface="Calibri"/>
                <a:cs typeface="Calibri"/>
              </a:rPr>
              <a:t>because</a:t>
            </a:r>
            <a:r>
              <a:rPr sz="2400" spc="-25" dirty="0">
                <a:latin typeface="Calibri"/>
                <a:cs typeface="Calibri"/>
              </a:rPr>
              <a:t> </a:t>
            </a:r>
            <a:r>
              <a:rPr sz="2400" dirty="0">
                <a:latin typeface="Calibri"/>
                <a:cs typeface="Calibri"/>
              </a:rPr>
              <a:t>it</a:t>
            </a:r>
            <a:r>
              <a:rPr sz="2400" spc="-30" dirty="0">
                <a:latin typeface="Calibri"/>
                <a:cs typeface="Calibri"/>
              </a:rPr>
              <a:t> </a:t>
            </a:r>
            <a:r>
              <a:rPr sz="2400" dirty="0">
                <a:latin typeface="Calibri"/>
                <a:cs typeface="Calibri"/>
              </a:rPr>
              <a:t>has</a:t>
            </a:r>
            <a:r>
              <a:rPr sz="2400" spc="-20" dirty="0">
                <a:latin typeface="Calibri"/>
                <a:cs typeface="Calibri"/>
              </a:rPr>
              <a:t> </a:t>
            </a:r>
            <a:r>
              <a:rPr sz="2400" dirty="0">
                <a:latin typeface="Calibri"/>
                <a:cs typeface="Calibri"/>
              </a:rPr>
              <a:t>given</a:t>
            </a:r>
            <a:r>
              <a:rPr sz="2400" spc="-15" dirty="0">
                <a:latin typeface="Calibri"/>
                <a:cs typeface="Calibri"/>
              </a:rPr>
              <a:t> </a:t>
            </a:r>
            <a:r>
              <a:rPr sz="2400" dirty="0">
                <a:latin typeface="Calibri"/>
                <a:cs typeface="Calibri"/>
              </a:rPr>
              <a:t>me</a:t>
            </a:r>
            <a:r>
              <a:rPr sz="2400" spc="-10" dirty="0">
                <a:latin typeface="Calibri"/>
                <a:cs typeface="Calibri"/>
              </a:rPr>
              <a:t> inaccurate</a:t>
            </a:r>
            <a:r>
              <a:rPr sz="2400" spc="-45" dirty="0">
                <a:latin typeface="Calibri"/>
                <a:cs typeface="Calibri"/>
              </a:rPr>
              <a:t> </a:t>
            </a:r>
            <a:r>
              <a:rPr sz="2400" spc="-10" dirty="0">
                <a:latin typeface="Calibri"/>
                <a:cs typeface="Calibri"/>
              </a:rPr>
              <a:t>information.</a:t>
            </a:r>
            <a:endParaRPr sz="2400" dirty="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fontScale="90000"/>
          </a:bodyPr>
          <a:lstStyle/>
          <a:p>
            <a:r>
              <a:rPr lang="en-US" sz="4400" dirty="0"/>
              <a:t>Experimental Set-up (Picture)</a:t>
            </a:r>
          </a:p>
        </p:txBody>
      </p:sp>
      <p:pic>
        <p:nvPicPr>
          <p:cNvPr id="6" name="Content Placeholder 5" descr="A picture containing text, cable, tool, indoor&#10;&#10;Description automatically generated">
            <a:extLst>
              <a:ext uri="{FF2B5EF4-FFF2-40B4-BE49-F238E27FC236}">
                <a16:creationId xmlns:a16="http://schemas.microsoft.com/office/drawing/2014/main" id="{F14727A9-61ED-87F2-3694-94D438C58B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2475" y="1596629"/>
            <a:ext cx="4873625" cy="3655218"/>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Rotary Encoder Part KY-040</a:t>
            </a:r>
          </a:p>
          <a:p>
            <a:pPr marL="285750" lvl="0" indent="-285750">
              <a:buFont typeface="Arial" panose="020B0604020202020204" pitchFamily="34" charset="0"/>
              <a:buChar char="•"/>
            </a:pPr>
            <a:r>
              <a:rPr lang="en-US" dirty="0"/>
              <a:t>Male to Female Wires</a:t>
            </a:r>
          </a:p>
          <a:p>
            <a:pPr marL="285750" lvl="0" indent="-285750">
              <a:buFont typeface="Arial" panose="020B0604020202020204" pitchFamily="34" charset="0"/>
              <a:buChar char="•"/>
            </a:pPr>
            <a:r>
              <a:rPr lang="en-US" dirty="0"/>
              <a:t>Object to attach onto rotary encoder </a:t>
            </a:r>
            <a:br>
              <a:rPr lang="en-US" dirty="0"/>
            </a:br>
            <a:r>
              <a:rPr lang="en-US" dirty="0"/>
              <a:t>(e.g. cork, bottle cap, ball)</a:t>
            </a:r>
          </a:p>
          <a:p>
            <a:pPr marL="285750" lvl="0" indent="-285750">
              <a:buFont typeface="Arial" panose="020B0604020202020204" pitchFamily="34" charset="0"/>
              <a:buChar char="•"/>
            </a:pPr>
            <a:r>
              <a:rPr lang="en-US" dirty="0"/>
              <a:t>Ruler or tape measurer </a:t>
            </a:r>
          </a:p>
          <a:p>
            <a:endParaRPr lang="en-US" dirty="0"/>
          </a:p>
          <a:p>
            <a:endParaRPr lang="en-US" dirty="0"/>
          </a:p>
        </p:txBody>
      </p:sp>
      <p:sp>
        <p:nvSpPr>
          <p:cNvPr id="4" name="Footer Placeholder 3">
            <a:extLst>
              <a:ext uri="{FF2B5EF4-FFF2-40B4-BE49-F238E27FC236}">
                <a16:creationId xmlns:a16="http://schemas.microsoft.com/office/drawing/2014/main" id="{71BEA857-0457-4B73-8BDF-7B0901A1B214}"/>
              </a:ext>
            </a:extLst>
          </p:cNvPr>
          <p:cNvSpPr>
            <a:spLocks noGrp="1"/>
          </p:cNvSpPr>
          <p:nvPr>
            <p:ph type="ftr" sz="quarter" idx="11"/>
          </p:nvPr>
        </p:nvSpPr>
        <p:spPr/>
        <p:txBody>
          <a:bodyPr/>
          <a:lstStyle/>
          <a:p>
            <a:r>
              <a:rPr lang="en-US" dirty="0"/>
              <a:t>PHYS204 2023 May</a:t>
            </a:r>
          </a:p>
        </p:txBody>
      </p:sp>
      <p:sp>
        <p:nvSpPr>
          <p:cNvPr id="3" name="TextBox 2">
            <a:extLst>
              <a:ext uri="{FF2B5EF4-FFF2-40B4-BE49-F238E27FC236}">
                <a16:creationId xmlns:a16="http://schemas.microsoft.com/office/drawing/2014/main" id="{B48667CD-39DC-496A-A745-3DF42B8646AE}"/>
              </a:ext>
            </a:extLst>
          </p:cNvPr>
          <p:cNvSpPr txBox="1"/>
          <p:nvPr/>
        </p:nvSpPr>
        <p:spPr>
          <a:xfrm>
            <a:off x="677334" y="451513"/>
            <a:ext cx="10714630" cy="830997"/>
          </a:xfrm>
          <a:prstGeom prst="rect">
            <a:avLst/>
          </a:prstGeom>
          <a:noFill/>
        </p:spPr>
        <p:txBody>
          <a:bodyPr wrap="square" rtlCol="0">
            <a:spAutoFit/>
          </a:bodyPr>
          <a:lstStyle/>
          <a:p>
            <a:pPr algn="ctr"/>
            <a:r>
              <a:rPr lang="en-US" sz="4800" dirty="0"/>
              <a:t>Module 5</a:t>
            </a:r>
          </a:p>
        </p:txBody>
      </p:sp>
    </p:spTree>
    <p:extLst>
      <p:ext uri="{BB962C8B-B14F-4D97-AF65-F5344CB8AC3E}">
        <p14:creationId xmlns:p14="http://schemas.microsoft.com/office/powerpoint/2010/main" val="2266234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fontScale="90000"/>
          </a:bodyPr>
          <a:lstStyle/>
          <a:p>
            <a:r>
              <a:rPr lang="en-US" sz="4400" dirty="0"/>
              <a:t>Raw Data (Screenshot)</a:t>
            </a:r>
          </a:p>
        </p:txBody>
      </p:sp>
      <p:pic>
        <p:nvPicPr>
          <p:cNvPr id="7" name="Content Placeholder 6" descr="A screenshot of a computer&#10;&#10;Description automatically generated">
            <a:extLst>
              <a:ext uri="{FF2B5EF4-FFF2-40B4-BE49-F238E27FC236}">
                <a16:creationId xmlns:a16="http://schemas.microsoft.com/office/drawing/2014/main" id="{048AC51D-06BA-EB08-39C8-B5AFE6EA36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3360" y="987425"/>
            <a:ext cx="4471856" cy="4873625"/>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p:txBody>
      </p:sp>
      <p:sp>
        <p:nvSpPr>
          <p:cNvPr id="3" name="Footer Placeholder 2">
            <a:extLst>
              <a:ext uri="{FF2B5EF4-FFF2-40B4-BE49-F238E27FC236}">
                <a16:creationId xmlns:a16="http://schemas.microsoft.com/office/drawing/2014/main" id="{FD2DA187-031D-4686-8BB5-E209B1ACEFDC}"/>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3953109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FE37404-244A-4FE3-B76E-92D70D68E4EE}"/>
                  </a:ext>
                </a:extLst>
              </p:cNvPr>
              <p:cNvSpPr>
                <a:spLocks noGrp="1"/>
              </p:cNvSpPr>
              <p:nvPr>
                <p:ph idx="1"/>
              </p:nvPr>
            </p:nvSpPr>
            <p:spPr/>
            <p:txBody>
              <a:bodyPr/>
              <a:lstStyle/>
              <a:p>
                <a:pPr>
                  <a:lnSpc>
                    <a:spcPct val="150000"/>
                  </a:lnSpc>
                </a:pPr>
                <a:r>
                  <a:rPr lang="en-US" dirty="0"/>
                  <a:t>Object diameter: </a:t>
                </a:r>
                <a:r>
                  <a:rPr lang="en-US" i="1" dirty="0"/>
                  <a:t>d</a:t>
                </a:r>
                <a:r>
                  <a:rPr lang="en-US" dirty="0"/>
                  <a:t> = </a:t>
                </a:r>
              </a:p>
              <a:p>
                <a:pPr>
                  <a:lnSpc>
                    <a:spcPct val="150000"/>
                  </a:lnSpc>
                </a:pPr>
                <a:r>
                  <a:rPr lang="en-US" dirty="0"/>
                  <a:t>Object radius: </a:t>
                </a:r>
                <a:r>
                  <a:rPr lang="en-US" i="1" dirty="0"/>
                  <a:t>r</a:t>
                </a:r>
                <a:r>
                  <a:rPr lang="en-US" dirty="0"/>
                  <a:t> =</a:t>
                </a:r>
              </a:p>
              <a:p>
                <a:pPr>
                  <a:lnSpc>
                    <a:spcPct val="150000"/>
                  </a:lnSpc>
                </a:pPr>
                <a:r>
                  <a:rPr lang="en-US" dirty="0"/>
                  <a:t>Number of pulses for one revolution: </a:t>
                </a:r>
                <a:r>
                  <a:rPr lang="en-US" i="1" dirty="0"/>
                  <a:t>x</a:t>
                </a:r>
                <a:r>
                  <a:rPr lang="en-US" dirty="0"/>
                  <a:t> = </a:t>
                </a:r>
              </a:p>
              <a:p>
                <a:pPr>
                  <a:lnSpc>
                    <a:spcPct val="100000"/>
                  </a:lnSpc>
                </a:pPr>
                <a:r>
                  <a:rPr lang="en-US" dirty="0"/>
                  <a:t>Resolution =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1 </m:t>
                            </m:r>
                          </m:num>
                          <m:den>
                            <m:r>
                              <a:rPr lang="en-US" b="0" i="1" smtClean="0">
                                <a:latin typeface="Cambria Math" panose="02040503050406030204" pitchFamily="18" charset="0"/>
                              </a:rPr>
                              <m:t>40</m:t>
                            </m:r>
                            <m:r>
                              <a:rPr lang="en-US" i="1">
                                <a:latin typeface="Cambria Math" panose="02040503050406030204" pitchFamily="18" charset="0"/>
                              </a:rPr>
                              <m:t> </m:t>
                            </m:r>
                          </m:den>
                        </m:f>
                        <m:r>
                          <a:rPr lang="en-US" i="1">
                            <a:latin typeface="Cambria Math" panose="02040503050406030204" pitchFamily="18" charset="0"/>
                          </a:rPr>
                          <m:t> </m:t>
                        </m:r>
                        <m:f>
                          <m:fPr>
                            <m:ctrlPr>
                              <a:rPr lang="en-US" i="1">
                                <a:latin typeface="Cambria Math" panose="02040503050406030204" pitchFamily="18" charset="0"/>
                              </a:rPr>
                            </m:ctrlPr>
                          </m:fPr>
                          <m:num>
                            <m:r>
                              <a:rPr lang="en-US" i="1" smtClean="0">
                                <a:latin typeface="Cambria Math" panose="02040503050406030204" pitchFamily="18" charset="0"/>
                              </a:rPr>
                              <m:t>𝑅𝑒𝑣𝑜𝑙𝑢𝑡𝑖𝑜𝑛</m:t>
                            </m:r>
                          </m:num>
                          <m:den>
                            <m:r>
                              <a:rPr lang="en-US" i="1">
                                <a:latin typeface="Cambria Math" panose="02040503050406030204" pitchFamily="18" charset="0"/>
                              </a:rPr>
                              <m:t>𝑝𝑢𝑙𝑠𝑒𝑠</m:t>
                            </m:r>
                          </m:den>
                        </m:f>
                      </m:e>
                    </m:d>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 </m:t>
                            </m:r>
                            <m:r>
                              <a:rPr lang="en-US" i="1">
                                <a:latin typeface="Cambria Math" panose="02040503050406030204" pitchFamily="18" charset="0"/>
                              </a:rPr>
                              <m:t>𝑟𝑎𝑑𝑖𝑎𝑛𝑠</m:t>
                            </m:r>
                          </m:num>
                          <m:den>
                            <m:r>
                              <a:rPr lang="en-US" i="1">
                                <a:latin typeface="Cambria Math" panose="02040503050406030204" pitchFamily="18" charset="0"/>
                              </a:rPr>
                              <m:t>1 </m:t>
                            </m:r>
                            <m:r>
                              <a:rPr lang="en-US" i="1">
                                <a:latin typeface="Cambria Math" panose="02040503050406030204" pitchFamily="18" charset="0"/>
                              </a:rPr>
                              <m:t>𝑅𝑒𝑣𝑜𝑙𝑢𝑡𝑖𝑜𝑛</m:t>
                            </m:r>
                          </m:den>
                        </m:f>
                      </m:e>
                    </m:d>
                    <m:r>
                      <a:rPr lang="en-US" b="0" i="1" smtClean="0">
                        <a:latin typeface="Cambria Math" panose="02040503050406030204" pitchFamily="18" charset="0"/>
                      </a:rPr>
                      <m:t>=</m:t>
                    </m:r>
                  </m:oMath>
                </a14:m>
                <a:endParaRPr lang="en-US" dirty="0"/>
              </a:p>
              <a:p>
                <a:pPr marL="0" indent="0">
                  <a:lnSpc>
                    <a:spcPct val="150000"/>
                  </a:lnSpc>
                  <a:buNone/>
                </a:pPr>
                <a:endParaRPr lang="en-US" dirty="0"/>
              </a:p>
            </p:txBody>
          </p:sp>
        </mc:Choice>
        <mc:Fallback xmlns="">
          <p:sp>
            <p:nvSpPr>
              <p:cNvPr id="5" name="Content Placeholder 4">
                <a:extLst>
                  <a:ext uri="{FF2B5EF4-FFF2-40B4-BE49-F238E27FC236}">
                    <a16:creationId xmlns:a16="http://schemas.microsoft.com/office/drawing/2014/main" id="{DFE37404-244A-4FE3-B76E-92D70D68E4EE}"/>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67457B9-430A-4B82-8FAD-769B828F8190}"/>
              </a:ext>
            </a:extLst>
          </p:cNvPr>
          <p:cNvPicPr>
            <a:picLocks noChangeAspect="1"/>
          </p:cNvPicPr>
          <p:nvPr/>
        </p:nvPicPr>
        <p:blipFill rotWithShape="1">
          <a:blip r:embed="rId3"/>
          <a:srcRect l="24521"/>
          <a:stretch/>
        </p:blipFill>
        <p:spPr>
          <a:xfrm>
            <a:off x="3758045" y="2929552"/>
            <a:ext cx="2573371" cy="548640"/>
          </a:xfrm>
          <a:prstGeom prst="rect">
            <a:avLst/>
          </a:prstGeom>
        </p:spPr>
      </p:pic>
      <p:pic>
        <p:nvPicPr>
          <p:cNvPr id="8" name="Picture 7">
            <a:extLst>
              <a:ext uri="{FF2B5EF4-FFF2-40B4-BE49-F238E27FC236}">
                <a16:creationId xmlns:a16="http://schemas.microsoft.com/office/drawing/2014/main" id="{2EA50A50-6832-4423-AD8A-3E3577C9D0DC}"/>
              </a:ext>
            </a:extLst>
          </p:cNvPr>
          <p:cNvPicPr>
            <a:picLocks noChangeAspect="1"/>
          </p:cNvPicPr>
          <p:nvPr/>
        </p:nvPicPr>
        <p:blipFill rotWithShape="1">
          <a:blip r:embed="rId3"/>
          <a:srcRect l="24521"/>
          <a:stretch/>
        </p:blipFill>
        <p:spPr>
          <a:xfrm>
            <a:off x="4223886" y="2144528"/>
            <a:ext cx="2573371" cy="548640"/>
          </a:xfrm>
          <a:prstGeom prst="rect">
            <a:avLst/>
          </a:prstGeom>
        </p:spPr>
      </p:pic>
      <p:pic>
        <p:nvPicPr>
          <p:cNvPr id="11" name="Picture 10">
            <a:extLst>
              <a:ext uri="{FF2B5EF4-FFF2-40B4-BE49-F238E27FC236}">
                <a16:creationId xmlns:a16="http://schemas.microsoft.com/office/drawing/2014/main" id="{BABA2895-3735-4FD7-A01D-B114EA56DB32}"/>
              </a:ext>
            </a:extLst>
          </p:cNvPr>
          <p:cNvPicPr>
            <a:picLocks noChangeAspect="1"/>
          </p:cNvPicPr>
          <p:nvPr/>
        </p:nvPicPr>
        <p:blipFill rotWithShape="1">
          <a:blip r:embed="rId3"/>
          <a:srcRect l="24521"/>
          <a:stretch/>
        </p:blipFill>
        <p:spPr>
          <a:xfrm>
            <a:off x="7964285" y="4528277"/>
            <a:ext cx="2573371" cy="548640"/>
          </a:xfrm>
          <a:prstGeom prst="rect">
            <a:avLst/>
          </a:prstGeom>
        </p:spPr>
      </p:pic>
      <p:sp>
        <p:nvSpPr>
          <p:cNvPr id="13" name="TextBox 12">
            <a:extLst>
              <a:ext uri="{FF2B5EF4-FFF2-40B4-BE49-F238E27FC236}">
                <a16:creationId xmlns:a16="http://schemas.microsoft.com/office/drawing/2014/main" id="{A9363AFD-7534-47C6-A142-A58552E53152}"/>
              </a:ext>
            </a:extLst>
          </p:cNvPr>
          <p:cNvSpPr txBox="1"/>
          <p:nvPr/>
        </p:nvSpPr>
        <p:spPr>
          <a:xfrm>
            <a:off x="9322922" y="4393340"/>
            <a:ext cx="1126390" cy="461665"/>
          </a:xfrm>
          <a:prstGeom prst="rect">
            <a:avLst/>
          </a:prstGeom>
          <a:noFill/>
        </p:spPr>
        <p:txBody>
          <a:bodyPr wrap="square" rtlCol="0">
            <a:spAutoFit/>
          </a:bodyPr>
          <a:lstStyle/>
          <a:p>
            <a:pPr algn="ctr"/>
            <a:endParaRPr lang="en-US" sz="2400" dirty="0"/>
          </a:p>
        </p:txBody>
      </p:sp>
      <p:sp>
        <p:nvSpPr>
          <p:cNvPr id="14" name="TextBox 13">
            <a:extLst>
              <a:ext uri="{FF2B5EF4-FFF2-40B4-BE49-F238E27FC236}">
                <a16:creationId xmlns:a16="http://schemas.microsoft.com/office/drawing/2014/main" id="{1E29F97F-4FD9-443D-967D-37646DD07623}"/>
              </a:ext>
            </a:extLst>
          </p:cNvPr>
          <p:cNvSpPr txBox="1"/>
          <p:nvPr/>
        </p:nvSpPr>
        <p:spPr>
          <a:xfrm>
            <a:off x="4303660" y="2014584"/>
            <a:ext cx="1126390" cy="461665"/>
          </a:xfrm>
          <a:prstGeom prst="rect">
            <a:avLst/>
          </a:prstGeom>
          <a:noFill/>
        </p:spPr>
        <p:txBody>
          <a:bodyPr wrap="square" rtlCol="0">
            <a:spAutoFit/>
          </a:bodyPr>
          <a:lstStyle/>
          <a:p>
            <a:pPr algn="ctr"/>
            <a:r>
              <a:rPr lang="en-US" sz="2400" dirty="0"/>
              <a:t>1.27</a:t>
            </a:r>
          </a:p>
        </p:txBody>
      </p:sp>
      <p:sp>
        <p:nvSpPr>
          <p:cNvPr id="16" name="TextBox 15">
            <a:extLst>
              <a:ext uri="{FF2B5EF4-FFF2-40B4-BE49-F238E27FC236}">
                <a16:creationId xmlns:a16="http://schemas.microsoft.com/office/drawing/2014/main" id="{8D918605-2E12-47B2-931A-F7F412E49392}"/>
              </a:ext>
            </a:extLst>
          </p:cNvPr>
          <p:cNvSpPr txBox="1"/>
          <p:nvPr/>
        </p:nvSpPr>
        <p:spPr>
          <a:xfrm>
            <a:off x="5601466" y="1983622"/>
            <a:ext cx="1126390" cy="461665"/>
          </a:xfrm>
          <a:prstGeom prst="rect">
            <a:avLst/>
          </a:prstGeom>
          <a:noFill/>
        </p:spPr>
        <p:txBody>
          <a:bodyPr wrap="square" rtlCol="0">
            <a:spAutoFit/>
          </a:bodyPr>
          <a:lstStyle/>
          <a:p>
            <a:pPr algn="ctr"/>
            <a:endParaRPr lang="en-US" sz="2400" dirty="0"/>
          </a:p>
        </p:txBody>
      </p:sp>
      <p:sp>
        <p:nvSpPr>
          <p:cNvPr id="17" name="TextBox 16">
            <a:extLst>
              <a:ext uri="{FF2B5EF4-FFF2-40B4-BE49-F238E27FC236}">
                <a16:creationId xmlns:a16="http://schemas.microsoft.com/office/drawing/2014/main" id="{54BDB280-14EC-4B75-8C2E-ED1ADF44944C}"/>
              </a:ext>
            </a:extLst>
          </p:cNvPr>
          <p:cNvSpPr txBox="1"/>
          <p:nvPr/>
        </p:nvSpPr>
        <p:spPr>
          <a:xfrm>
            <a:off x="3830418" y="2781238"/>
            <a:ext cx="1126390" cy="461665"/>
          </a:xfrm>
          <a:prstGeom prst="rect">
            <a:avLst/>
          </a:prstGeom>
          <a:noFill/>
        </p:spPr>
        <p:txBody>
          <a:bodyPr wrap="square" rtlCol="0">
            <a:spAutoFit/>
          </a:bodyPr>
          <a:lstStyle/>
          <a:p>
            <a:pPr algn="ctr"/>
            <a:r>
              <a:rPr lang="en-US" sz="2400" dirty="0"/>
              <a:t>0.635</a:t>
            </a:r>
          </a:p>
        </p:txBody>
      </p:sp>
      <p:sp>
        <p:nvSpPr>
          <p:cNvPr id="18" name="TextBox 17">
            <a:extLst>
              <a:ext uri="{FF2B5EF4-FFF2-40B4-BE49-F238E27FC236}">
                <a16:creationId xmlns:a16="http://schemas.microsoft.com/office/drawing/2014/main" id="{E855F5C6-C0F6-4151-8347-ABA8A166613E}"/>
              </a:ext>
            </a:extLst>
          </p:cNvPr>
          <p:cNvSpPr txBox="1"/>
          <p:nvPr/>
        </p:nvSpPr>
        <p:spPr>
          <a:xfrm>
            <a:off x="5115390" y="2781237"/>
            <a:ext cx="1126390" cy="461665"/>
          </a:xfrm>
          <a:prstGeom prst="rect">
            <a:avLst/>
          </a:prstGeom>
          <a:noFill/>
        </p:spPr>
        <p:txBody>
          <a:bodyPr wrap="square" rtlCol="0">
            <a:spAutoFit/>
          </a:bodyPr>
          <a:lstStyle/>
          <a:p>
            <a:pPr algn="ctr"/>
            <a:endParaRPr lang="en-US" sz="2400" dirty="0"/>
          </a:p>
        </p:txBody>
      </p:sp>
      <p:sp>
        <p:nvSpPr>
          <p:cNvPr id="19" name="TextBox 18">
            <a:extLst>
              <a:ext uri="{FF2B5EF4-FFF2-40B4-BE49-F238E27FC236}">
                <a16:creationId xmlns:a16="http://schemas.microsoft.com/office/drawing/2014/main" id="{7746A31A-FE29-4488-BB43-D4F0F11E9EE6}"/>
              </a:ext>
            </a:extLst>
          </p:cNvPr>
          <p:cNvSpPr txBox="1"/>
          <p:nvPr/>
        </p:nvSpPr>
        <p:spPr>
          <a:xfrm>
            <a:off x="8037950" y="4385386"/>
            <a:ext cx="2713624" cy="461665"/>
          </a:xfrm>
          <a:prstGeom prst="rect">
            <a:avLst/>
          </a:prstGeom>
          <a:noFill/>
        </p:spPr>
        <p:txBody>
          <a:bodyPr wrap="square" rtlCol="0">
            <a:spAutoFit/>
          </a:bodyPr>
          <a:lstStyle/>
          <a:p>
            <a:pPr algn="ctr"/>
            <a:r>
              <a:rPr lang="en-US" sz="2400" dirty="0"/>
              <a:t>0.157 radius/pulses</a:t>
            </a:r>
          </a:p>
        </p:txBody>
      </p:sp>
      <p:sp>
        <p:nvSpPr>
          <p:cNvPr id="20" name="TextBox 19">
            <a:extLst>
              <a:ext uri="{FF2B5EF4-FFF2-40B4-BE49-F238E27FC236}">
                <a16:creationId xmlns:a16="http://schemas.microsoft.com/office/drawing/2014/main" id="{6029B443-BF1A-4A6C-BC00-3078A1E1FA90}"/>
              </a:ext>
            </a:extLst>
          </p:cNvPr>
          <p:cNvSpPr txBox="1"/>
          <p:nvPr/>
        </p:nvSpPr>
        <p:spPr>
          <a:xfrm>
            <a:off x="9322922" y="4385385"/>
            <a:ext cx="1126390" cy="461665"/>
          </a:xfrm>
          <a:prstGeom prst="rect">
            <a:avLst/>
          </a:prstGeom>
          <a:noFill/>
        </p:spPr>
        <p:txBody>
          <a:bodyPr wrap="square" rtlCol="0">
            <a:spAutoFit/>
          </a:bodyPr>
          <a:lstStyle/>
          <a:p>
            <a:pPr algn="ctr"/>
            <a:endParaRPr lang="en-US" sz="2400" dirty="0"/>
          </a:p>
        </p:txBody>
      </p:sp>
      <p:pic>
        <p:nvPicPr>
          <p:cNvPr id="22" name="Picture 21">
            <a:extLst>
              <a:ext uri="{FF2B5EF4-FFF2-40B4-BE49-F238E27FC236}">
                <a16:creationId xmlns:a16="http://schemas.microsoft.com/office/drawing/2014/main" id="{CD521C2D-E944-46F9-8EB6-3724FE6242BC}"/>
              </a:ext>
            </a:extLst>
          </p:cNvPr>
          <p:cNvPicPr>
            <a:picLocks noChangeAspect="1"/>
          </p:cNvPicPr>
          <p:nvPr/>
        </p:nvPicPr>
        <p:blipFill rotWithShape="1">
          <a:blip r:embed="rId3"/>
          <a:srcRect l="24521" r="38571"/>
          <a:stretch/>
        </p:blipFill>
        <p:spPr>
          <a:xfrm>
            <a:off x="7130562" y="3637849"/>
            <a:ext cx="1258321" cy="548640"/>
          </a:xfrm>
          <a:prstGeom prst="rect">
            <a:avLst/>
          </a:prstGeom>
        </p:spPr>
      </p:pic>
      <p:sp>
        <p:nvSpPr>
          <p:cNvPr id="23" name="TextBox 22">
            <a:extLst>
              <a:ext uri="{FF2B5EF4-FFF2-40B4-BE49-F238E27FC236}">
                <a16:creationId xmlns:a16="http://schemas.microsoft.com/office/drawing/2014/main" id="{2EF89674-4EB2-4294-9122-CA3A66962BA2}"/>
              </a:ext>
            </a:extLst>
          </p:cNvPr>
          <p:cNvSpPr txBox="1"/>
          <p:nvPr/>
        </p:nvSpPr>
        <p:spPr>
          <a:xfrm>
            <a:off x="7196527" y="3502244"/>
            <a:ext cx="1126390" cy="461665"/>
          </a:xfrm>
          <a:prstGeom prst="rect">
            <a:avLst/>
          </a:prstGeom>
          <a:noFill/>
        </p:spPr>
        <p:txBody>
          <a:bodyPr wrap="square" rtlCol="0">
            <a:spAutoFit/>
          </a:bodyPr>
          <a:lstStyle/>
          <a:p>
            <a:pPr algn="ctr"/>
            <a:r>
              <a:rPr lang="en-US" sz="2400" dirty="0"/>
              <a:t>40</a:t>
            </a:r>
          </a:p>
        </p:txBody>
      </p:sp>
      <p:sp>
        <p:nvSpPr>
          <p:cNvPr id="3" name="Footer Placeholder 2">
            <a:extLst>
              <a:ext uri="{FF2B5EF4-FFF2-40B4-BE49-F238E27FC236}">
                <a16:creationId xmlns:a16="http://schemas.microsoft.com/office/drawing/2014/main" id="{4D66A8D3-EFFB-4C9B-BF15-53C96FEA471A}"/>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32943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nvGraphicFramePr>
            <p:xfrm>
              <a:off x="871886" y="1909966"/>
              <a:ext cx="11000564" cy="4389120"/>
            </p:xfrm>
            <a:graphic>
              <a:graphicData uri="http://schemas.openxmlformats.org/drawingml/2006/table">
                <a:tbl>
                  <a:tblPr firstRow="1" firstCol="1" bandRow="1">
                    <a:tableStyleId>{5C22544A-7EE6-4342-B048-85BDC9FD1C3A}</a:tableStyleId>
                  </a:tblPr>
                  <a:tblGrid>
                    <a:gridCol w="2200113">
                      <a:extLst>
                        <a:ext uri="{9D8B030D-6E8A-4147-A177-3AD203B41FA5}">
                          <a16:colId xmlns:a16="http://schemas.microsoft.com/office/drawing/2014/main" val="4021011796"/>
                        </a:ext>
                      </a:extLst>
                    </a:gridCol>
                    <a:gridCol w="2200113">
                      <a:extLst>
                        <a:ext uri="{9D8B030D-6E8A-4147-A177-3AD203B41FA5}">
                          <a16:colId xmlns:a16="http://schemas.microsoft.com/office/drawing/2014/main" val="54218032"/>
                        </a:ext>
                      </a:extLst>
                    </a:gridCol>
                    <a:gridCol w="2432813">
                      <a:extLst>
                        <a:ext uri="{9D8B030D-6E8A-4147-A177-3AD203B41FA5}">
                          <a16:colId xmlns:a16="http://schemas.microsoft.com/office/drawing/2014/main" val="4163564863"/>
                        </a:ext>
                      </a:extLst>
                    </a:gridCol>
                    <a:gridCol w="1719294">
                      <a:extLst>
                        <a:ext uri="{9D8B030D-6E8A-4147-A177-3AD203B41FA5}">
                          <a16:colId xmlns:a16="http://schemas.microsoft.com/office/drawing/2014/main" val="2417390959"/>
                        </a:ext>
                      </a:extLst>
                    </a:gridCol>
                    <a:gridCol w="2448231">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Encoder distance </a:t>
                          </a:r>
                          <a:br>
                            <a:rPr lang="en-US" sz="1600" kern="100" dirty="0">
                              <a:effectLst/>
                            </a:rPr>
                          </a:br>
                          <a:r>
                            <a:rPr lang="en-US" sz="1600" i="1" dirty="0"/>
                            <a:t>r</a:t>
                          </a:r>
                          <a14:m>
                            <m:oMath xmlns:m="http://schemas.openxmlformats.org/officeDocument/2006/math">
                              <m:r>
                                <a:rPr lang="en-US" sz="1600" b="1" i="1" kern="100" smtClean="0">
                                  <a:effectLst/>
                                  <a:latin typeface="Cambria Math" panose="02040503050406030204" pitchFamily="18" charset="0"/>
                                </a:rPr>
                                <m:t> </m:t>
                              </m:r>
                              <m:r>
                                <a:rPr lang="en-US" sz="1600" kern="100">
                                  <a:effectLst/>
                                  <a:latin typeface="Cambria Math" panose="02040503050406030204" pitchFamily="18" charset="0"/>
                                </a:rPr>
                                <m:t>∙</m:t>
                              </m:r>
                              <m:r>
                                <a:rPr lang="en-US" sz="1600" b="1" i="1" kern="100" smtClean="0">
                                  <a:effectLst/>
                                  <a:latin typeface="Cambria Math" panose="02040503050406030204" pitchFamily="18" charset="0"/>
                                </a:rPr>
                                <m:t>𝑹𝒆𝒔𝒐𝒍𝒖𝒕𝒊𝒐𝒏</m:t>
                              </m:r>
                              <m:r>
                                <a:rPr lang="en-US" sz="1600" kern="100" smtClean="0">
                                  <a:effectLst/>
                                  <a:latin typeface="Cambria Math" panose="02040503050406030204" pitchFamily="18" charset="0"/>
                                </a:rPr>
                                <m:t>∙</m:t>
                              </m:r>
                            </m:oMath>
                          </a14:m>
                          <a:r>
                            <a:rPr lang="en-US" sz="1600" i="1" kern="100" dirty="0">
                              <a:effectLst/>
                            </a:rPr>
                            <a:t> 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a:t>
                          </a:r>
                          <a:br>
                            <a:rPr lang="en-US" sz="1600" kern="100" dirty="0">
                              <a:effectLst/>
                            </a:rPr>
                          </a:br>
                          <a:r>
                            <a:rPr lang="en-US" sz="1600" kern="100" dirty="0">
                              <a:effectLst/>
                            </a:rPr>
                            <a:t>difference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84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0.653*0.157*84=8.61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15.24cm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[|15.24-8.61|/15.24] *100=</a:t>
                          </a:r>
                        </a:p>
                        <a:p>
                          <a:pPr marL="0" marR="0" algn="ctr">
                            <a:spcBef>
                              <a:spcPts val="0"/>
                            </a:spcBef>
                            <a:spcAft>
                              <a:spcPts val="0"/>
                            </a:spcAft>
                          </a:pPr>
                          <a:r>
                            <a:rPr lang="en-US" sz="1600" kern="100" dirty="0">
                              <a:effectLst/>
                            </a:rPr>
                            <a:t>43.50%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164 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0.653*0.157*164=16.81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[|25.4-16.81|/25.4]*100=</a:t>
                          </a:r>
                        </a:p>
                        <a:p>
                          <a:pPr marL="0" marR="0" algn="ctr">
                            <a:spcBef>
                              <a:spcPts val="0"/>
                            </a:spcBef>
                            <a:spcAft>
                              <a:spcPts val="0"/>
                            </a:spcAft>
                          </a:pPr>
                          <a:r>
                            <a:rPr lang="en-US" sz="1600" kern="100" dirty="0">
                              <a:effectLst/>
                            </a:rPr>
                            <a:t>33.81%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dirty="0">
                              <a:effectLst/>
                            </a:rPr>
                            <a:t>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68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0.653*0.157*68=6.97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20.32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[|20.32-6.97|/20.32]*100=</a:t>
                          </a:r>
                        </a:p>
                        <a:p>
                          <a:pPr marL="0" marR="0" algn="ctr">
                            <a:spcBef>
                              <a:spcPts val="0"/>
                            </a:spcBef>
                            <a:spcAft>
                              <a:spcPts val="0"/>
                            </a:spcAft>
                          </a:pPr>
                          <a:r>
                            <a:rPr lang="en-US" sz="1600" kern="100" dirty="0">
                              <a:effectLst/>
                            </a:rPr>
                            <a:t>65.69%</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dirty="0">
                              <a:effectLst/>
                            </a:rPr>
                            <a:t>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0.653*0.157*28=2.87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22.86 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[|22.86-2.87|/22.86]*100=</a:t>
                          </a:r>
                        </a:p>
                        <a:p>
                          <a:pPr marL="0" marR="0" algn="ctr">
                            <a:spcBef>
                              <a:spcPts val="0"/>
                            </a:spcBef>
                            <a:spcAft>
                              <a:spcPts val="0"/>
                            </a:spcAft>
                          </a:pPr>
                          <a:r>
                            <a:rPr lang="en-US" sz="1600" kern="100" dirty="0">
                              <a:effectLst/>
                            </a:rPr>
                            <a:t>87.44%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dirty="0">
                              <a:effectLst/>
                            </a:rPr>
                            <a:t>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136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0.653*0.157*136=13.94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24.13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[|24.13-13.94|/24.13]*100=</a:t>
                          </a:r>
                        </a:p>
                        <a:p>
                          <a:pPr marL="0" marR="0" algn="ctr">
                            <a:spcBef>
                              <a:spcPts val="0"/>
                            </a:spcBef>
                            <a:spcAft>
                              <a:spcPts val="0"/>
                            </a:spcAft>
                          </a:pPr>
                          <a:r>
                            <a:rPr lang="en-US" sz="1600" kern="100" dirty="0">
                              <a:effectLst/>
                            </a:rPr>
                            <a:t>42.22%</a:t>
                          </a:r>
                        </a:p>
                      </a:txBody>
                      <a:tcPr marL="68580" marR="68580" marT="0" marB="0" anchor="ctr"/>
                    </a:tc>
                    <a:extLst>
                      <a:ext uri="{0D108BD9-81ED-4DB2-BD59-A6C34878D82A}">
                        <a16:rowId xmlns:a16="http://schemas.microsoft.com/office/drawing/2014/main" val="912731548"/>
                      </a:ext>
                    </a:extLst>
                  </a:tr>
                </a:tbl>
              </a:graphicData>
            </a:graphic>
          </p:graphicFrame>
        </mc:Choice>
        <mc:Fallback xmlns="">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1212967913"/>
                  </p:ext>
                </p:extLst>
              </p:nvPr>
            </p:nvGraphicFramePr>
            <p:xfrm>
              <a:off x="871886" y="1909966"/>
              <a:ext cx="11000564" cy="4208136"/>
            </p:xfrm>
            <a:graphic>
              <a:graphicData uri="http://schemas.openxmlformats.org/drawingml/2006/table">
                <a:tbl>
                  <a:tblPr firstRow="1" firstCol="1" bandRow="1">
                    <a:tableStyleId>{5C22544A-7EE6-4342-B048-85BDC9FD1C3A}</a:tableStyleId>
                  </a:tblPr>
                  <a:tblGrid>
                    <a:gridCol w="2200113">
                      <a:extLst>
                        <a:ext uri="{9D8B030D-6E8A-4147-A177-3AD203B41FA5}">
                          <a16:colId xmlns:a16="http://schemas.microsoft.com/office/drawing/2014/main" val="4021011796"/>
                        </a:ext>
                      </a:extLst>
                    </a:gridCol>
                    <a:gridCol w="2200113">
                      <a:extLst>
                        <a:ext uri="{9D8B030D-6E8A-4147-A177-3AD203B41FA5}">
                          <a16:colId xmlns:a16="http://schemas.microsoft.com/office/drawing/2014/main" val="54218032"/>
                        </a:ext>
                      </a:extLst>
                    </a:gridCol>
                    <a:gridCol w="2432813">
                      <a:extLst>
                        <a:ext uri="{9D8B030D-6E8A-4147-A177-3AD203B41FA5}">
                          <a16:colId xmlns:a16="http://schemas.microsoft.com/office/drawing/2014/main" val="4163564863"/>
                        </a:ext>
                      </a:extLst>
                    </a:gridCol>
                    <a:gridCol w="1719294">
                      <a:extLst>
                        <a:ext uri="{9D8B030D-6E8A-4147-A177-3AD203B41FA5}">
                          <a16:colId xmlns:a16="http://schemas.microsoft.com/office/drawing/2014/main" val="2417390959"/>
                        </a:ext>
                      </a:extLst>
                    </a:gridCol>
                    <a:gridCol w="2448231">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endParaRPr lang="en-US"/>
                        </a:p>
                      </a:txBody>
                      <a:tcPr marL="68580" marR="68580" marT="0" marB="0" anchor="ctr">
                        <a:blipFill>
                          <a:blip r:embed="rId2"/>
                          <a:stretch>
                            <a:fillRect l="-181454" t="-909" r="-172431" b="-546364"/>
                          </a:stretch>
                        </a:blip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a:t>
                          </a:r>
                          <a:br>
                            <a:rPr lang="en-US" sz="1600" kern="100" dirty="0">
                              <a:effectLst/>
                            </a:rPr>
                          </a:br>
                          <a:r>
                            <a:rPr lang="en-US" sz="1600" kern="100" dirty="0">
                              <a:effectLst/>
                            </a:rPr>
                            <a:t>difference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84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0.653*0.157*84=8.61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15.24cm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[|15.24-8.61|/15.24] *100=</a:t>
                          </a:r>
                        </a:p>
                        <a:p>
                          <a:pPr marL="0" marR="0" algn="ctr">
                            <a:spcBef>
                              <a:spcPts val="0"/>
                            </a:spcBef>
                            <a:spcAft>
                              <a:spcPts val="0"/>
                            </a:spcAft>
                          </a:pPr>
                          <a:r>
                            <a:rPr lang="en-US" sz="1600" kern="100" dirty="0">
                              <a:effectLst/>
                            </a:rPr>
                            <a:t>43.50%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164 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0.653*0.157*164=16.81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25.4 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[|25.4-16.81|/25.4]*100=</a:t>
                          </a:r>
                        </a:p>
                        <a:p>
                          <a:pPr marL="0" marR="0" algn="ctr">
                            <a:spcBef>
                              <a:spcPts val="0"/>
                            </a:spcBef>
                            <a:spcAft>
                              <a:spcPts val="0"/>
                            </a:spcAft>
                          </a:pPr>
                          <a:r>
                            <a:rPr lang="en-US" sz="1600" kern="100" dirty="0">
                              <a:effectLst/>
                            </a:rPr>
                            <a:t>33.81%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731520">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68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0.653*0.157*68=6.97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20.32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[|20.32-6.97|/20.32]*100=</a:t>
                          </a:r>
                        </a:p>
                        <a:p>
                          <a:pPr marL="0" marR="0" algn="ctr">
                            <a:spcBef>
                              <a:spcPts val="0"/>
                            </a:spcBef>
                            <a:spcAft>
                              <a:spcPts val="0"/>
                            </a:spcAft>
                          </a:pPr>
                          <a:r>
                            <a:rPr lang="en-US" sz="1600" kern="100" dirty="0">
                              <a:effectLst/>
                            </a:rPr>
                            <a:t>65.69%</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731520">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28</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0.653*0.157*28=2.87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22.86 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[|22.86-2.87|/22.86]*100=</a:t>
                          </a:r>
                        </a:p>
                        <a:p>
                          <a:pPr marL="0" marR="0" algn="ctr">
                            <a:spcBef>
                              <a:spcPts val="0"/>
                            </a:spcBef>
                            <a:spcAft>
                              <a:spcPts val="0"/>
                            </a:spcAft>
                          </a:pPr>
                          <a:r>
                            <a:rPr lang="en-US" sz="1600" kern="100" dirty="0">
                              <a:effectLst/>
                            </a:rPr>
                            <a:t>87.44%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731520">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136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0.653*0.157*136=13.94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24.13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[|24.13-13.94|/24.13]*100=</a:t>
                          </a:r>
                        </a:p>
                        <a:p>
                          <a:pPr marL="0" marR="0" algn="ctr">
                            <a:spcBef>
                              <a:spcPts val="0"/>
                            </a:spcBef>
                            <a:spcAft>
                              <a:spcPts val="0"/>
                            </a:spcAft>
                          </a:pPr>
                          <a:r>
                            <a:rPr lang="en-US" sz="1600" kern="100" dirty="0">
                              <a:effectLst/>
                            </a:rPr>
                            <a:t>42.22%</a:t>
                          </a:r>
                        </a:p>
                      </a:txBody>
                      <a:tcPr marL="68580" marR="68580" marT="0" marB="0" anchor="ctr"/>
                    </a:tc>
                    <a:extLst>
                      <a:ext uri="{0D108BD9-81ED-4DB2-BD59-A6C34878D82A}">
                        <a16:rowId xmlns:a16="http://schemas.microsoft.com/office/drawing/2014/main" val="912731548"/>
                      </a:ext>
                    </a:extLst>
                  </a:tr>
                </a:tbl>
              </a:graphicData>
            </a:graphic>
          </p:graphicFrame>
        </mc:Fallback>
      </mc:AlternateContent>
      <p:sp>
        <p:nvSpPr>
          <p:cNvPr id="4" name="Footer Placeholder 3">
            <a:extLst>
              <a:ext uri="{FF2B5EF4-FFF2-40B4-BE49-F238E27FC236}">
                <a16:creationId xmlns:a16="http://schemas.microsoft.com/office/drawing/2014/main" id="{BA622D9E-95CC-4D38-AD7A-6F7BACFD3841}"/>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949369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sources of error. </a:t>
            </a:r>
          </a:p>
          <a:p>
            <a:pPr lvl="1"/>
            <a:r>
              <a:rPr lang="en-US" dirty="0"/>
              <a:t>Answer:  I think the source of error is myself, I think in this project I was able to gather firm data however, since I have had problems with other sensors, I tend to think I may have incorrect data.</a:t>
            </a:r>
          </a:p>
          <a:p>
            <a:pPr marL="457200" lvl="1" indent="0">
              <a:buNone/>
            </a:pPr>
            <a:endParaRPr lang="en-US" dirty="0"/>
          </a:p>
          <a:p>
            <a:pPr lvl="0"/>
            <a:r>
              <a:rPr lang="en-US" dirty="0"/>
              <a:t>What are some applications of this measuring technique? Could this measuring system be used to measure surfaces that are not flat?</a:t>
            </a:r>
          </a:p>
          <a:p>
            <a:pPr lvl="1"/>
            <a:r>
              <a:rPr lang="en-US" dirty="0"/>
              <a:t>Answer: I had some problems having enough traction with the wine cork however, on a nonflat surface I think there would be different results.</a:t>
            </a:r>
          </a:p>
        </p:txBody>
      </p:sp>
      <p:sp>
        <p:nvSpPr>
          <p:cNvPr id="3" name="Footer Placeholder 2">
            <a:extLst>
              <a:ext uri="{FF2B5EF4-FFF2-40B4-BE49-F238E27FC236}">
                <a16:creationId xmlns:a16="http://schemas.microsoft.com/office/drawing/2014/main" id="{B28F2BFF-A5AC-42C7-902C-7CD6C3D9854A}"/>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311534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6" name="Rectangle 2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Shape 4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074831" y="994183"/>
            <a:ext cx="4512989" cy="2227730"/>
          </a:xfrm>
        </p:spPr>
        <p:txBody>
          <a:bodyPr vert="horz" lIns="91440" tIns="45720" rIns="91440" bIns="45720" rtlCol="0" anchor="ctr">
            <a:normAutofit/>
          </a:bodyPr>
          <a:lstStyle/>
          <a:p>
            <a:r>
              <a:rPr lang="en-US" sz="3600" dirty="0">
                <a:solidFill>
                  <a:srgbClr val="FFFFFF"/>
                </a:solidFill>
              </a:rPr>
              <a:t>Materials List (Picture)</a:t>
            </a:r>
          </a:p>
        </p:txBody>
      </p:sp>
      <p:pic>
        <p:nvPicPr>
          <p:cNvPr id="5" name="Picture Placeholder 4" descr="A picture containing text, electronics, office supplies, handwriting&#10;&#10;Description automatically generated">
            <a:extLst>
              <a:ext uri="{FF2B5EF4-FFF2-40B4-BE49-F238E27FC236}">
                <a16:creationId xmlns:a16="http://schemas.microsoft.com/office/drawing/2014/main" id="{360C9B5E-1301-59DC-208F-441CA19AA7C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56" b="-265"/>
          <a:stretch/>
        </p:blipFill>
        <p:spPr>
          <a:xfrm>
            <a:off x="91096" y="1371866"/>
            <a:ext cx="6359498" cy="4770041"/>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81725" y="2837329"/>
            <a:ext cx="4512988" cy="3317938"/>
          </a:xfrm>
        </p:spPr>
        <p:txBody>
          <a:bodyPr vert="horz" lIns="91440" tIns="45720" rIns="91440" bIns="45720" rtlCol="0" anchor="t">
            <a:normAutofit/>
          </a:bodyPr>
          <a:lstStyle/>
          <a:p>
            <a:pPr lvl="0">
              <a:buFont typeface="Wingdings 3" charset="2"/>
              <a:buChar char=""/>
            </a:pPr>
            <a:r>
              <a:rPr lang="en-US" dirty="0">
                <a:solidFill>
                  <a:srgbClr val="FFFFFF"/>
                </a:solidFill>
              </a:rPr>
              <a:t>Arduino Mega 2560</a:t>
            </a:r>
          </a:p>
          <a:p>
            <a:pPr lvl="0">
              <a:buFont typeface="Wingdings 3" charset="2"/>
              <a:buChar char=""/>
            </a:pPr>
            <a:r>
              <a:rPr lang="en-US" dirty="0">
                <a:solidFill>
                  <a:srgbClr val="FFFFFF"/>
                </a:solidFill>
              </a:rPr>
              <a:t>Ultrasonic sensor HC-SR04</a:t>
            </a:r>
          </a:p>
          <a:p>
            <a:pPr lvl="0">
              <a:buFont typeface="Wingdings 3" charset="2"/>
              <a:buChar char=""/>
            </a:pPr>
            <a:r>
              <a:rPr lang="en-US" dirty="0">
                <a:solidFill>
                  <a:srgbClr val="FFFFFF"/>
                </a:solidFill>
              </a:rPr>
              <a:t>Male to Male Wires</a:t>
            </a:r>
          </a:p>
          <a:p>
            <a:pPr lvl="0">
              <a:buFont typeface="Wingdings 3" charset="2"/>
              <a:buChar char=""/>
            </a:pPr>
            <a:r>
              <a:rPr lang="en-US" dirty="0">
                <a:solidFill>
                  <a:srgbClr val="FFFFFF"/>
                </a:solidFill>
              </a:rPr>
              <a:t>Breadboard</a:t>
            </a:r>
          </a:p>
          <a:p>
            <a:pPr lvl="0">
              <a:buFont typeface="Wingdings 3" charset="2"/>
              <a:buChar char=""/>
            </a:pPr>
            <a:r>
              <a:rPr lang="en-US" dirty="0">
                <a:solidFill>
                  <a:srgbClr val="FFFFFF"/>
                </a:solidFill>
              </a:rPr>
              <a:t>USB cable to connect Arduino</a:t>
            </a:r>
          </a:p>
          <a:p>
            <a:pPr lvl="0">
              <a:buFont typeface="Wingdings 3" charset="2"/>
              <a:buChar char=""/>
            </a:pPr>
            <a:r>
              <a:rPr lang="en-US" dirty="0">
                <a:solidFill>
                  <a:srgbClr val="FFFFFF"/>
                </a:solidFill>
              </a:rPr>
              <a:t>Ruler or tape measurer </a:t>
            </a:r>
          </a:p>
          <a:p>
            <a:pPr lvl="0">
              <a:buFont typeface="Wingdings 3" charset="2"/>
              <a:buChar char=""/>
            </a:pPr>
            <a:r>
              <a:rPr lang="en-US" dirty="0">
                <a:solidFill>
                  <a:srgbClr val="FFFFFF"/>
                </a:solidFill>
              </a:rPr>
              <a:t>Object to act as obstacle and/or undergo free-fall </a:t>
            </a:r>
          </a:p>
          <a:p>
            <a:pPr>
              <a:buFont typeface="Wingdings 3" charset="2"/>
              <a:buChar char=""/>
            </a:pPr>
            <a:endParaRPr lang="en-US" dirty="0">
              <a:solidFill>
                <a:srgbClr val="FFFFFF"/>
              </a:solidFill>
            </a:endParaRPr>
          </a:p>
          <a:p>
            <a:pPr>
              <a:buFont typeface="Wingdings 3" charset="2"/>
              <a:buChar char=""/>
            </a:pPr>
            <a:endParaRPr lang="en-US" dirty="0">
              <a:solidFill>
                <a:srgbClr val="FFFFFF"/>
              </a:solidFill>
            </a:endParaRPr>
          </a:p>
        </p:txBody>
      </p:sp>
      <p:sp>
        <p:nvSpPr>
          <p:cNvPr id="3" name="Footer Placeholder 2">
            <a:extLst>
              <a:ext uri="{FF2B5EF4-FFF2-40B4-BE49-F238E27FC236}">
                <a16:creationId xmlns:a16="http://schemas.microsoft.com/office/drawing/2014/main" id="{3D1F106F-9F3D-42DB-BCDD-C368746A2BE0}"/>
              </a:ext>
            </a:extLst>
          </p:cNvPr>
          <p:cNvSpPr>
            <a:spLocks noGrp="1"/>
          </p:cNvSpPr>
          <p:nvPr>
            <p:ph type="ftr" sz="quarter" idx="11"/>
          </p:nvPr>
        </p:nvSpPr>
        <p:spPr>
          <a:xfrm>
            <a:off x="5246915" y="6041362"/>
            <a:ext cx="3329320" cy="365125"/>
          </a:xfrm>
        </p:spPr>
        <p:txBody>
          <a:bodyPr vert="horz" lIns="91440" tIns="45720" rIns="91440" bIns="45720" rtlCol="0" anchor="ctr">
            <a:normAutofit/>
          </a:bodyPr>
          <a:lstStyle/>
          <a:p>
            <a:pPr defTabSz="914400">
              <a:spcAft>
                <a:spcPts val="600"/>
              </a:spcAft>
            </a:pPr>
            <a:r>
              <a:rPr lang="en-US" kern="1200" dirty="0">
                <a:solidFill>
                  <a:srgbClr val="FFFFFF"/>
                </a:solidFill>
                <a:latin typeface="+mn-lt"/>
                <a:ea typeface="+mn-ea"/>
                <a:cs typeface="+mn-cs"/>
              </a:rPr>
              <a:t>PHYS204 2023 May</a:t>
            </a:r>
          </a:p>
        </p:txBody>
      </p:sp>
      <p:sp>
        <p:nvSpPr>
          <p:cNvPr id="6" name="TextBox 5">
            <a:extLst>
              <a:ext uri="{FF2B5EF4-FFF2-40B4-BE49-F238E27FC236}">
                <a16:creationId xmlns:a16="http://schemas.microsoft.com/office/drawing/2014/main" id="{0856F720-AFC0-A1CA-7F34-6FC5BEB6B8BF}"/>
              </a:ext>
            </a:extLst>
          </p:cNvPr>
          <p:cNvSpPr txBox="1"/>
          <p:nvPr/>
        </p:nvSpPr>
        <p:spPr>
          <a:xfrm>
            <a:off x="677334" y="451513"/>
            <a:ext cx="10714630" cy="830997"/>
          </a:xfrm>
          <a:prstGeom prst="rect">
            <a:avLst/>
          </a:prstGeom>
          <a:noFill/>
        </p:spPr>
        <p:txBody>
          <a:bodyPr wrap="square" rtlCol="0">
            <a:spAutoFit/>
          </a:bodyPr>
          <a:lstStyle/>
          <a:p>
            <a:pPr algn="ctr"/>
            <a:r>
              <a:rPr lang="en-US" sz="4800" dirty="0"/>
              <a:t>Module 1</a:t>
            </a:r>
          </a:p>
        </p:txBody>
      </p:sp>
    </p:spTree>
    <p:extLst>
      <p:ext uri="{BB962C8B-B14F-4D97-AF65-F5344CB8AC3E}">
        <p14:creationId xmlns:p14="http://schemas.microsoft.com/office/powerpoint/2010/main" val="3938878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2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58129" y="1134136"/>
            <a:ext cx="8596668" cy="1320800"/>
          </a:xfrm>
        </p:spPr>
        <p:txBody>
          <a:bodyPr vert="horz" lIns="91440" tIns="45720" rIns="91440" bIns="45720" rtlCol="0" anchor="t">
            <a:normAutofit/>
          </a:bodyPr>
          <a:lstStyle/>
          <a:p>
            <a:r>
              <a:rPr lang="en-US" sz="3600" dirty="0"/>
              <a:t>Experimental Set-up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336287" y="2160589"/>
            <a:ext cx="2934714" cy="3880773"/>
          </a:xfrm>
        </p:spPr>
        <p:txBody>
          <a:bodyPr vert="horz" lIns="91440" tIns="45720" rIns="91440" bIns="45720" rtlCol="0">
            <a:normAutofit/>
          </a:bodyPr>
          <a:lstStyle/>
          <a:p>
            <a:pPr lvl="0">
              <a:buFont typeface="Wingdings 3" charset="2"/>
              <a:buChar char=""/>
            </a:pPr>
            <a:r>
              <a:rPr lang="en-US" sz="1800" dirty="0"/>
              <a:t>Materials List: </a:t>
            </a:r>
          </a:p>
          <a:p>
            <a:pPr marL="285750" lvl="0" indent="-285750">
              <a:buFont typeface="Wingdings 3" charset="2"/>
              <a:buChar char=""/>
            </a:pPr>
            <a:r>
              <a:rPr lang="en-US" sz="1800" dirty="0"/>
              <a:t>ESP32 microprocessor </a:t>
            </a:r>
          </a:p>
          <a:p>
            <a:pPr marL="285750" lvl="0" indent="-285750">
              <a:buFont typeface="Wingdings 3" charset="2"/>
              <a:buChar char=""/>
            </a:pPr>
            <a:r>
              <a:rPr lang="en-US" sz="1800" dirty="0"/>
              <a:t>Micro-USB cable</a:t>
            </a:r>
          </a:p>
          <a:p>
            <a:pPr marL="285750" lvl="0" indent="-285750">
              <a:buFont typeface="Wingdings 3" charset="2"/>
              <a:buChar char=""/>
            </a:pPr>
            <a:r>
              <a:rPr lang="en-US" sz="1800" dirty="0"/>
              <a:t>Magnet</a:t>
            </a:r>
          </a:p>
          <a:p>
            <a:pPr>
              <a:buFont typeface="Wingdings 3" charset="2"/>
              <a:buChar char=""/>
            </a:pPr>
            <a:endParaRPr lang="en-US" dirty="0"/>
          </a:p>
          <a:p>
            <a:pPr>
              <a:buFont typeface="Wingdings 3" charset="2"/>
              <a:buChar char=""/>
            </a:pPr>
            <a:endParaRPr lang="en-US" dirty="0"/>
          </a:p>
        </p:txBody>
      </p:sp>
      <p:sp>
        <p:nvSpPr>
          <p:cNvPr id="3" name="Footer Placeholder 2">
            <a:extLst>
              <a:ext uri="{FF2B5EF4-FFF2-40B4-BE49-F238E27FC236}">
                <a16:creationId xmlns:a16="http://schemas.microsoft.com/office/drawing/2014/main" id="{BBB61E11-26EF-4D61-944D-746664F1A29B}"/>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PHYS204 2023 May</a:t>
            </a:r>
          </a:p>
        </p:txBody>
      </p:sp>
      <p:pic>
        <p:nvPicPr>
          <p:cNvPr id="6" name="Picture Placeholder 5" descr="A picture containing text, mobile phone, cable, indoor&#10;&#10;Description automatically generated">
            <a:extLst>
              <a:ext uri="{FF2B5EF4-FFF2-40B4-BE49-F238E27FC236}">
                <a16:creationId xmlns:a16="http://schemas.microsoft.com/office/drawing/2014/main" id="{D2B1143D-F2BC-A82B-8286-C68B1D8EE51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26" r="43485" b="-1"/>
          <a:stretch/>
        </p:blipFill>
        <p:spPr>
          <a:xfrm rot="5400000">
            <a:off x="1447867" y="1388797"/>
            <a:ext cx="3882362" cy="5423429"/>
          </a:xfrm>
          <a:prstGeom prst="rect">
            <a:avLst/>
          </a:prstGeom>
        </p:spPr>
      </p:pic>
      <p:sp>
        <p:nvSpPr>
          <p:cNvPr id="4" name="TextBox 3">
            <a:extLst>
              <a:ext uri="{FF2B5EF4-FFF2-40B4-BE49-F238E27FC236}">
                <a16:creationId xmlns:a16="http://schemas.microsoft.com/office/drawing/2014/main" id="{DF7ACC39-D754-13BB-8B2F-A500183C44BB}"/>
              </a:ext>
            </a:extLst>
          </p:cNvPr>
          <p:cNvSpPr txBox="1"/>
          <p:nvPr/>
        </p:nvSpPr>
        <p:spPr>
          <a:xfrm>
            <a:off x="677334" y="451513"/>
            <a:ext cx="10714630" cy="830997"/>
          </a:xfrm>
          <a:prstGeom prst="rect">
            <a:avLst/>
          </a:prstGeom>
          <a:noFill/>
        </p:spPr>
        <p:txBody>
          <a:bodyPr wrap="square" rtlCol="0">
            <a:spAutoFit/>
          </a:bodyPr>
          <a:lstStyle/>
          <a:p>
            <a:pPr algn="ctr"/>
            <a:r>
              <a:rPr lang="en-US" sz="4800" dirty="0"/>
              <a:t>Module 6</a:t>
            </a:r>
          </a:p>
        </p:txBody>
      </p:sp>
    </p:spTree>
    <p:extLst>
      <p:ext uri="{BB962C8B-B14F-4D97-AF65-F5344CB8AC3E}">
        <p14:creationId xmlns:p14="http://schemas.microsoft.com/office/powerpoint/2010/main" val="3912176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fontScale="90000"/>
          </a:bodyPr>
          <a:lstStyle/>
          <a:p>
            <a:r>
              <a:rPr lang="en-US" sz="4400" dirty="0"/>
              <a:t>Raw Data (Screenshot)</a:t>
            </a:r>
          </a:p>
        </p:txBody>
      </p:sp>
      <p:pic>
        <p:nvPicPr>
          <p:cNvPr id="7" name="Content Placeholder 6" descr="A screenshot of a computer&#10;&#10;Description automatically generated">
            <a:extLst>
              <a:ext uri="{FF2B5EF4-FFF2-40B4-BE49-F238E27FC236}">
                <a16:creationId xmlns:a16="http://schemas.microsoft.com/office/drawing/2014/main" id="{596014F1-64F9-FB69-F7F4-B8561E06C0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2024" y="136525"/>
            <a:ext cx="5684581" cy="6254397"/>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p:txBody>
      </p:sp>
      <p:sp>
        <p:nvSpPr>
          <p:cNvPr id="3" name="Footer Placeholder 2">
            <a:extLst>
              <a:ext uri="{FF2B5EF4-FFF2-40B4-BE49-F238E27FC236}">
                <a16:creationId xmlns:a16="http://schemas.microsoft.com/office/drawing/2014/main" id="{AC1128C9-7E11-4B00-8C05-0DDC056C07C6}"/>
              </a:ext>
            </a:extLst>
          </p:cNvPr>
          <p:cNvSpPr>
            <a:spLocks noGrp="1"/>
          </p:cNvSpPr>
          <p:nvPr>
            <p:ph type="ftr" sz="quarter" idx="11"/>
          </p:nvPr>
        </p:nvSpPr>
        <p:spPr/>
        <p:txBody>
          <a:bodyPr/>
          <a:lstStyle/>
          <a:p>
            <a:r>
              <a:rPr lang="en-US"/>
              <a:t>PHYS204 2023 May</a:t>
            </a:r>
          </a:p>
        </p:txBody>
      </p:sp>
    </p:spTree>
    <p:extLst>
      <p:ext uri="{BB962C8B-B14F-4D97-AF65-F5344CB8AC3E}">
        <p14:creationId xmlns:p14="http://schemas.microsoft.com/office/powerpoint/2010/main" val="161736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fontScale="90000"/>
          </a:bodyPr>
          <a:lstStyle/>
          <a:p>
            <a:r>
              <a:rPr lang="en-US" sz="4400" dirty="0"/>
              <a:t>Excel Graph</a:t>
            </a:r>
            <a:br>
              <a:rPr lang="en-US" sz="4400" dirty="0"/>
            </a:br>
            <a:r>
              <a:rPr lang="en-US" sz="4400" dirty="0"/>
              <a:t>(Screenshot)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Excel graph for a single trial of data plotted as a function of time.</a:t>
            </a:r>
          </a:p>
          <a:p>
            <a:endParaRPr lang="en-US" b="1"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712610BB-674D-443B-AD6B-D53953E11F52}"/>
              </a:ext>
            </a:extLst>
          </p:cNvPr>
          <p:cNvSpPr>
            <a:spLocks noGrp="1"/>
          </p:cNvSpPr>
          <p:nvPr>
            <p:ph type="ftr" sz="quarter" idx="11"/>
          </p:nvPr>
        </p:nvSpPr>
        <p:spPr/>
        <p:txBody>
          <a:bodyPr/>
          <a:lstStyle/>
          <a:p>
            <a:r>
              <a:rPr lang="en-US"/>
              <a:t>PHYS204 2023 May</a:t>
            </a:r>
          </a:p>
        </p:txBody>
      </p:sp>
      <p:graphicFrame>
        <p:nvGraphicFramePr>
          <p:cNvPr id="6" name="Content Placeholder 5">
            <a:extLst>
              <a:ext uri="{FF2B5EF4-FFF2-40B4-BE49-F238E27FC236}">
                <a16:creationId xmlns:a16="http://schemas.microsoft.com/office/drawing/2014/main" id="{DBF0A858-A3E3-DDFB-5686-88232889E78A}"/>
              </a:ext>
            </a:extLst>
          </p:cNvPr>
          <p:cNvGraphicFramePr>
            <a:graphicFrameLocks noGrp="1"/>
          </p:cNvGraphicFramePr>
          <p:nvPr>
            <p:ph idx="1"/>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9238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sources of error.</a:t>
            </a:r>
          </a:p>
          <a:p>
            <a:pPr lvl="1"/>
            <a:r>
              <a:rPr lang="en-US" dirty="0"/>
              <a:t>Answer: </a:t>
            </a:r>
          </a:p>
          <a:p>
            <a:pPr marL="457200" lvl="1" indent="0">
              <a:buNone/>
            </a:pPr>
            <a:r>
              <a:rPr lang="en-US" dirty="0"/>
              <a:t>A source of error would be when the magnet touches other pins in the esp32 it causes a faulty code to occur making an error in the serial monitor.</a:t>
            </a:r>
          </a:p>
          <a:p>
            <a:pPr lvl="0"/>
            <a:r>
              <a:rPr lang="en-US" dirty="0"/>
              <a:t>Describe how the Hall sensor works. What are some applications for the Hall effect sensor? </a:t>
            </a:r>
          </a:p>
          <a:p>
            <a:pPr lvl="1"/>
            <a:r>
              <a:rPr lang="en-US" dirty="0"/>
              <a:t>Answer: Hall sensors work by the change in voltage when the esp32 is placed near a magnet. This allows us to understand speed control. </a:t>
            </a:r>
          </a:p>
        </p:txBody>
      </p:sp>
      <p:sp>
        <p:nvSpPr>
          <p:cNvPr id="3" name="Footer Placeholder 2">
            <a:extLst>
              <a:ext uri="{FF2B5EF4-FFF2-40B4-BE49-F238E27FC236}">
                <a16:creationId xmlns:a16="http://schemas.microsoft.com/office/drawing/2014/main" id="{23F8FF87-00E7-4CFA-8E94-876F43F2DBEC}"/>
              </a:ext>
            </a:extLst>
          </p:cNvPr>
          <p:cNvSpPr>
            <a:spLocks noGrp="1"/>
          </p:cNvSpPr>
          <p:nvPr>
            <p:ph type="ftr" sz="quarter" idx="11"/>
          </p:nvPr>
        </p:nvSpPr>
        <p:spPr/>
        <p:txBody>
          <a:bodyPr/>
          <a:lstStyle/>
          <a:p>
            <a:r>
              <a:rPr lang="en-US"/>
              <a:t>PHYS204 2023 May</a:t>
            </a:r>
          </a:p>
        </p:txBody>
      </p:sp>
    </p:spTree>
    <p:extLst>
      <p:ext uri="{BB962C8B-B14F-4D97-AF65-F5344CB8AC3E}">
        <p14:creationId xmlns:p14="http://schemas.microsoft.com/office/powerpoint/2010/main" val="84292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3A24-D55B-DA48-5330-59BCEA89954D}"/>
              </a:ext>
            </a:extLst>
          </p:cNvPr>
          <p:cNvSpPr>
            <a:spLocks noGrp="1"/>
          </p:cNvSpPr>
          <p:nvPr>
            <p:ph type="title"/>
          </p:nvPr>
        </p:nvSpPr>
        <p:spPr/>
        <p:txBody>
          <a:bodyPr/>
          <a:lstStyle/>
          <a:p>
            <a:r>
              <a:rPr lang="en-US" dirty="0"/>
              <a:t>Challenges	</a:t>
            </a:r>
          </a:p>
        </p:txBody>
      </p:sp>
      <p:sp>
        <p:nvSpPr>
          <p:cNvPr id="3" name="Content Placeholder 2">
            <a:extLst>
              <a:ext uri="{FF2B5EF4-FFF2-40B4-BE49-F238E27FC236}">
                <a16:creationId xmlns:a16="http://schemas.microsoft.com/office/drawing/2014/main" id="{44CE0112-9431-4320-AAFD-B19229B5F891}"/>
              </a:ext>
            </a:extLst>
          </p:cNvPr>
          <p:cNvSpPr>
            <a:spLocks noGrp="1"/>
          </p:cNvSpPr>
          <p:nvPr>
            <p:ph idx="1"/>
          </p:nvPr>
        </p:nvSpPr>
        <p:spPr/>
        <p:txBody>
          <a:bodyPr/>
          <a:lstStyle/>
          <a:p>
            <a:r>
              <a:rPr lang="en-US" dirty="0"/>
              <a:t>What challenges did you face and overcome? A challenge that I faced often was working with my ultrasonic sensor. It would constantly give me inaccurate results when doing log. However, after a thorough review, I came to the conclusion that I had a faulty sensor.</a:t>
            </a:r>
          </a:p>
          <a:p>
            <a:r>
              <a:rPr lang="en-US" dirty="0"/>
              <a:t>What parts of the project created the most difficulty? The most difficult part was dealing with inaccurate data and trying to complete the project. It wasn’t until multiple attempts to fix it that I was able to gather somewhat good data.</a:t>
            </a:r>
          </a:p>
        </p:txBody>
      </p:sp>
      <p:sp>
        <p:nvSpPr>
          <p:cNvPr id="4" name="Footer Placeholder 3">
            <a:extLst>
              <a:ext uri="{FF2B5EF4-FFF2-40B4-BE49-F238E27FC236}">
                <a16:creationId xmlns:a16="http://schemas.microsoft.com/office/drawing/2014/main" id="{FB5921FE-97AA-47AD-8900-297616C99C7E}"/>
              </a:ext>
            </a:extLst>
          </p:cNvPr>
          <p:cNvSpPr>
            <a:spLocks noGrp="1"/>
          </p:cNvSpPr>
          <p:nvPr>
            <p:ph type="ftr" sz="quarter" idx="11"/>
          </p:nvPr>
        </p:nvSpPr>
        <p:spPr/>
        <p:txBody>
          <a:bodyPr/>
          <a:lstStyle/>
          <a:p>
            <a:r>
              <a:rPr lang="en-US"/>
              <a:t>PHYS204 2023.05</a:t>
            </a:r>
          </a:p>
        </p:txBody>
      </p:sp>
    </p:spTree>
    <p:extLst>
      <p:ext uri="{BB962C8B-B14F-4D97-AF65-F5344CB8AC3E}">
        <p14:creationId xmlns:p14="http://schemas.microsoft.com/office/powerpoint/2010/main" val="687836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p:txBody>
          <a:bodyPr/>
          <a:lstStyle/>
          <a:p>
            <a:r>
              <a:rPr lang="en-US" dirty="0"/>
              <a:t>Career Skills</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p:txBody>
          <a:bodyPr/>
          <a:lstStyle/>
          <a:p>
            <a:r>
              <a:rPr lang="en-US" dirty="0"/>
              <a:t>What skills were developed that will benefit your career? Skills that were developed in this course were data logging, critical thinking, and understanding external factors like air pressure, and humidity. I see myself doing in the IT field, however, the skills I developed throughout this course are extremely beneficial to any career I decide on doing. </a:t>
            </a:r>
          </a:p>
          <a:p>
            <a:r>
              <a:rPr lang="en-US" dirty="0">
                <a:solidFill>
                  <a:srgbClr val="202124"/>
                </a:solidFill>
              </a:rPr>
              <a:t>What competencies </a:t>
            </a:r>
            <a:r>
              <a:rPr lang="en-US" i="0" dirty="0">
                <a:solidFill>
                  <a:srgbClr val="202124"/>
                </a:solidFill>
                <a:effectLst/>
              </a:rPr>
              <a:t>will help you gain the opportunities to advance your career? The knowledge of physic in the IT field is important. Depending on the field of IT, </a:t>
            </a:r>
            <a:r>
              <a:rPr lang="en-US" dirty="0">
                <a:solidFill>
                  <a:srgbClr val="202124"/>
                </a:solidFill>
              </a:rPr>
              <a:t>it can be used to </a:t>
            </a:r>
            <a:r>
              <a:rPr lang="en-US" i="0" dirty="0">
                <a:solidFill>
                  <a:srgbClr val="202124"/>
                </a:solidFill>
                <a:effectLst/>
              </a:rPr>
              <a:t>create data centers or new machines. </a:t>
            </a:r>
            <a:endParaRPr lang="en-US" dirty="0"/>
          </a:p>
        </p:txBody>
      </p:sp>
      <p:sp>
        <p:nvSpPr>
          <p:cNvPr id="4" name="Footer Placeholder 3">
            <a:extLst>
              <a:ext uri="{FF2B5EF4-FFF2-40B4-BE49-F238E27FC236}">
                <a16:creationId xmlns:a16="http://schemas.microsoft.com/office/drawing/2014/main" id="{FEBDBD37-1C60-4592-AB9E-DEEB6637DA9A}"/>
              </a:ext>
            </a:extLst>
          </p:cNvPr>
          <p:cNvSpPr>
            <a:spLocks noGrp="1"/>
          </p:cNvSpPr>
          <p:nvPr>
            <p:ph type="ftr" sz="quarter" idx="11"/>
          </p:nvPr>
        </p:nvSpPr>
        <p:spPr/>
        <p:txBody>
          <a:bodyPr/>
          <a:lstStyle/>
          <a:p>
            <a:r>
              <a:rPr lang="en-US"/>
              <a:t>PHYS204 2023.05</a:t>
            </a:r>
          </a:p>
        </p:txBody>
      </p:sp>
    </p:spTree>
    <p:extLst>
      <p:ext uri="{BB962C8B-B14F-4D97-AF65-F5344CB8AC3E}">
        <p14:creationId xmlns:p14="http://schemas.microsoft.com/office/powerpoint/2010/main" val="4132292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77334" y="2160589"/>
            <a:ext cx="3957349" cy="3880773"/>
          </a:xfrm>
        </p:spPr>
        <p:txBody>
          <a:bodyPr vert="horz" lIns="91440" tIns="45720" rIns="91440" bIns="45720" rtlCol="0">
            <a:normAutofit/>
          </a:bodyPr>
          <a:lstStyle/>
          <a:p>
            <a:pPr lvl="0">
              <a:buFont typeface="Wingdings 3" charset="2"/>
              <a:buChar char=""/>
            </a:pPr>
            <a:r>
              <a:rPr lang="en-US" dirty="0"/>
              <a:t>Arduino Mega 2560</a:t>
            </a:r>
          </a:p>
          <a:p>
            <a:pPr lvl="0">
              <a:buFont typeface="Wingdings 3" charset="2"/>
              <a:buChar char=""/>
            </a:pPr>
            <a:r>
              <a:rPr lang="en-US" dirty="0"/>
              <a:t>Rotary Encoder Part KY-040</a:t>
            </a:r>
          </a:p>
          <a:p>
            <a:pPr lvl="0">
              <a:buFont typeface="Wingdings 3" charset="2"/>
              <a:buChar char=""/>
            </a:pPr>
            <a:r>
              <a:rPr lang="en-US" dirty="0"/>
              <a:t>Male to Female Wires</a:t>
            </a:r>
          </a:p>
          <a:p>
            <a:pPr lvl="0">
              <a:buFont typeface="Wingdings 3" charset="2"/>
              <a:buChar char=""/>
            </a:pPr>
            <a:r>
              <a:rPr lang="en-US" dirty="0"/>
              <a:t>USB cable to connect Arduino</a:t>
            </a:r>
          </a:p>
          <a:p>
            <a:pPr lvl="0">
              <a:buFont typeface="Wingdings 3" charset="2"/>
              <a:buChar char=""/>
            </a:pPr>
            <a:r>
              <a:rPr lang="en-US" dirty="0"/>
              <a:t>Object to attach onto rotary encoder </a:t>
            </a:r>
          </a:p>
          <a:p>
            <a:pPr lvl="0">
              <a:buFont typeface="Wingdings 3" charset="2"/>
              <a:buChar char=""/>
            </a:pPr>
            <a:r>
              <a:rPr lang="en-US" dirty="0"/>
              <a:t>Ruler or tape measurer </a:t>
            </a:r>
          </a:p>
        </p:txBody>
      </p:sp>
      <p:pic>
        <p:nvPicPr>
          <p:cNvPr id="5" name="Picture Placeholder 4" descr="A picture containing office supplies, text, general supply, pen&#10;&#10;Description automatically generated">
            <a:extLst>
              <a:ext uri="{FF2B5EF4-FFF2-40B4-BE49-F238E27FC236}">
                <a16:creationId xmlns:a16="http://schemas.microsoft.com/office/drawing/2014/main" id="{254A717D-E507-8E06-47B9-D5953957E62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10" r="476" b="-2"/>
          <a:stretch/>
        </p:blipFill>
        <p:spPr>
          <a:xfrm rot="5400000">
            <a:off x="4683468" y="1985348"/>
            <a:ext cx="4763016" cy="3882362"/>
          </a:xfrm>
          <a:prstGeom prst="rect">
            <a:avLst/>
          </a:prstGeom>
        </p:spPr>
      </p:pic>
      <p:sp>
        <p:nvSpPr>
          <p:cNvPr id="3" name="Footer Placeholder 2">
            <a:extLst>
              <a:ext uri="{FF2B5EF4-FFF2-40B4-BE49-F238E27FC236}">
                <a16:creationId xmlns:a16="http://schemas.microsoft.com/office/drawing/2014/main" id="{78C74833-9601-42AE-9FBC-233AC4741110}"/>
              </a:ext>
            </a:extLst>
          </p:cNvPr>
          <p:cNvSpPr>
            <a:spLocks noGrp="1"/>
          </p:cNvSpPr>
          <p:nvPr>
            <p:ph type="ftr" sz="quarter" idx="11"/>
          </p:nvPr>
        </p:nvSpPr>
        <p:spPr>
          <a:xfrm>
            <a:off x="677334" y="6041362"/>
            <a:ext cx="5526729"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PHYS204 2023 May</a:t>
            </a:r>
          </a:p>
        </p:txBody>
      </p:sp>
    </p:spTree>
    <p:extLst>
      <p:ext uri="{BB962C8B-B14F-4D97-AF65-F5344CB8AC3E}">
        <p14:creationId xmlns:p14="http://schemas.microsoft.com/office/powerpoint/2010/main" val="939586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6" name="Rectangle 2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Shape 4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sz="3600" dirty="0">
                <a:solidFill>
                  <a:srgbClr val="FFFFFF"/>
                </a:solidFill>
              </a:rPr>
              <a:t>Materials List (Picture)</a:t>
            </a:r>
          </a:p>
        </p:txBody>
      </p:sp>
      <p:pic>
        <p:nvPicPr>
          <p:cNvPr id="5" name="Picture Placeholder 4" descr="A picture containing computer, indoor, gadget, everyday carry&#10;&#10;Description automatically generated">
            <a:extLst>
              <a:ext uri="{FF2B5EF4-FFF2-40B4-BE49-F238E27FC236}">
                <a16:creationId xmlns:a16="http://schemas.microsoft.com/office/drawing/2014/main" id="{C7AAD33F-9435-5189-C352-F19F66EA25C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179" b="20179"/>
          <a:stretch/>
        </p:blipFill>
        <p:spPr>
          <a:xfrm>
            <a:off x="647338" y="2048432"/>
            <a:ext cx="5930360" cy="2652739"/>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81725" y="2837329"/>
            <a:ext cx="4512988" cy="3317938"/>
          </a:xfrm>
        </p:spPr>
        <p:txBody>
          <a:bodyPr vert="horz" lIns="91440" tIns="45720" rIns="91440" bIns="45720" rtlCol="0" anchor="t">
            <a:normAutofit/>
          </a:bodyPr>
          <a:lstStyle/>
          <a:p>
            <a:pPr lvl="0">
              <a:buFont typeface="Wingdings 3" charset="2"/>
              <a:buChar char=""/>
            </a:pPr>
            <a:r>
              <a:rPr lang="en-US" dirty="0">
                <a:solidFill>
                  <a:srgbClr val="FFFFFF"/>
                </a:solidFill>
              </a:rPr>
              <a:t>ESP32 microprocessor </a:t>
            </a:r>
          </a:p>
          <a:p>
            <a:pPr lvl="0">
              <a:buFont typeface="Wingdings 3" charset="2"/>
              <a:buChar char=""/>
            </a:pPr>
            <a:r>
              <a:rPr lang="en-US" dirty="0">
                <a:solidFill>
                  <a:srgbClr val="FFFFFF"/>
                </a:solidFill>
              </a:rPr>
              <a:t>Micro-USB cable</a:t>
            </a:r>
          </a:p>
          <a:p>
            <a:pPr lvl="0">
              <a:buFont typeface="Wingdings 3" charset="2"/>
              <a:buChar char=""/>
            </a:pPr>
            <a:r>
              <a:rPr lang="en-US" dirty="0">
                <a:solidFill>
                  <a:srgbClr val="FFFFFF"/>
                </a:solidFill>
              </a:rPr>
              <a:t>Magnet</a:t>
            </a:r>
          </a:p>
          <a:p>
            <a:pPr lvl="0">
              <a:buFont typeface="Wingdings 3" charset="2"/>
              <a:buChar char=""/>
            </a:pPr>
            <a:endParaRPr lang="en-US" dirty="0">
              <a:solidFill>
                <a:srgbClr val="FFFFFF"/>
              </a:solidFill>
            </a:endParaRPr>
          </a:p>
        </p:txBody>
      </p:sp>
      <p:sp>
        <p:nvSpPr>
          <p:cNvPr id="3" name="Footer Placeholder 2">
            <a:extLst>
              <a:ext uri="{FF2B5EF4-FFF2-40B4-BE49-F238E27FC236}">
                <a16:creationId xmlns:a16="http://schemas.microsoft.com/office/drawing/2014/main" id="{8A6820A3-54ED-4E30-A063-8B76E91C1118}"/>
              </a:ext>
            </a:extLst>
          </p:cNvPr>
          <p:cNvSpPr>
            <a:spLocks noGrp="1"/>
          </p:cNvSpPr>
          <p:nvPr>
            <p:ph type="ftr" sz="quarter" idx="11"/>
          </p:nvPr>
        </p:nvSpPr>
        <p:spPr>
          <a:xfrm>
            <a:off x="5246915" y="6041362"/>
            <a:ext cx="3329320" cy="365125"/>
          </a:xfrm>
        </p:spPr>
        <p:txBody>
          <a:bodyPr vert="horz" lIns="91440" tIns="45720" rIns="91440" bIns="45720" rtlCol="0" anchor="ctr">
            <a:normAutofit/>
          </a:bodyPr>
          <a:lstStyle/>
          <a:p>
            <a:pPr defTabSz="914400">
              <a:spcAft>
                <a:spcPts val="600"/>
              </a:spcAft>
            </a:pPr>
            <a:r>
              <a:rPr lang="en-US" kern="1200" dirty="0">
                <a:solidFill>
                  <a:srgbClr val="FFFFFF"/>
                </a:solidFill>
                <a:latin typeface="+mn-lt"/>
                <a:ea typeface="+mn-ea"/>
                <a:cs typeface="+mn-cs"/>
              </a:rPr>
              <a:t>PHYS204 2023 May</a:t>
            </a:r>
          </a:p>
        </p:txBody>
      </p:sp>
    </p:spTree>
    <p:extLst>
      <p:ext uri="{BB962C8B-B14F-4D97-AF65-F5344CB8AC3E}">
        <p14:creationId xmlns:p14="http://schemas.microsoft.com/office/powerpoint/2010/main" val="206473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dirty="0">
                <a:solidFill>
                  <a:schemeClr val="bg1"/>
                </a:solidFill>
              </a:rPr>
              <a:t>Software</a:t>
            </a:r>
            <a:br>
              <a:rPr lang="en-US" sz="3600" dirty="0">
                <a:solidFill>
                  <a:schemeClr val="bg1"/>
                </a:solidFill>
              </a:rPr>
            </a:br>
            <a:r>
              <a:rPr lang="en-US" sz="3600" dirty="0">
                <a:solidFill>
                  <a:schemeClr val="bg1"/>
                </a:solidFill>
              </a:rPr>
              <a:t>(screenshot)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73754" y="2160590"/>
            <a:ext cx="3973943" cy="3440110"/>
          </a:xfrm>
        </p:spPr>
        <p:txBody>
          <a:bodyPr vert="horz" lIns="91440" tIns="45720" rIns="91440" bIns="45720" rtlCol="0">
            <a:normAutofit/>
          </a:bodyPr>
          <a:lstStyle/>
          <a:p>
            <a:pPr lvl="0">
              <a:buFont typeface="Wingdings 3" charset="2"/>
              <a:buChar char=""/>
            </a:pPr>
            <a:r>
              <a:rPr lang="en-US" dirty="0">
                <a:solidFill>
                  <a:schemeClr val="bg1"/>
                </a:solidFill>
              </a:rPr>
              <a:t>Microsoft Excel installed and running on my computer</a:t>
            </a:r>
          </a:p>
          <a:p>
            <a:pPr lvl="0">
              <a:buFont typeface="Wingdings 3" charset="2"/>
              <a:buChar char=""/>
            </a:pPr>
            <a:endParaRPr lang="en-US" dirty="0">
              <a:solidFill>
                <a:schemeClr val="bg1"/>
              </a:solidFill>
            </a:endParaRPr>
          </a:p>
        </p:txBody>
      </p:sp>
      <p:pic>
        <p:nvPicPr>
          <p:cNvPr id="5" name="Picture Placeholder 4" descr="A screenshot of a computer&#10;&#10;Description automatically generated with medium confidence">
            <a:extLst>
              <a:ext uri="{FF2B5EF4-FFF2-40B4-BE49-F238E27FC236}">
                <a16:creationId xmlns:a16="http://schemas.microsoft.com/office/drawing/2014/main" id="{AF1726AB-E43C-DCFB-3AD4-D13B38B3410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8887" b="8887"/>
          <a:stretch/>
        </p:blipFill>
        <p:spPr>
          <a:xfrm>
            <a:off x="6096001" y="2270259"/>
            <a:ext cx="5143500" cy="2304966"/>
          </a:xfrm>
          <a:prstGeom prst="rect">
            <a:avLst/>
          </a:prstGeom>
        </p:spPr>
      </p:pic>
      <p:sp>
        <p:nvSpPr>
          <p:cNvPr id="3" name="Footer Placeholder 2">
            <a:extLst>
              <a:ext uri="{FF2B5EF4-FFF2-40B4-BE49-F238E27FC236}">
                <a16:creationId xmlns:a16="http://schemas.microsoft.com/office/drawing/2014/main" id="{21B613C2-5A12-4D89-96A1-1226E3F9B002}"/>
              </a:ext>
            </a:extLst>
          </p:cNvPr>
          <p:cNvSpPr>
            <a:spLocks noGrp="1"/>
          </p:cNvSpPr>
          <p:nvPr>
            <p:ph type="ftr" sz="quarter" idx="11"/>
          </p:nvPr>
        </p:nvSpPr>
        <p:spPr>
          <a:xfrm>
            <a:off x="5295899" y="6182876"/>
            <a:ext cx="4598633" cy="365125"/>
          </a:xfrm>
        </p:spPr>
        <p:txBody>
          <a:bodyPr vert="horz" lIns="91440" tIns="45720" rIns="91440" bIns="45720" rtlCol="0" anchor="ctr">
            <a:normAutofit/>
          </a:bodyPr>
          <a:lstStyle/>
          <a:p>
            <a:pPr defTabSz="914400">
              <a:spcAft>
                <a:spcPts val="600"/>
              </a:spcAft>
            </a:pPr>
            <a:r>
              <a:rPr lang="en-US" kern="1200" dirty="0">
                <a:solidFill>
                  <a:schemeClr val="tx1">
                    <a:lumMod val="65000"/>
                    <a:lumOff val="35000"/>
                  </a:schemeClr>
                </a:solidFill>
                <a:latin typeface="+mn-lt"/>
                <a:ea typeface="+mn-ea"/>
                <a:cs typeface="+mn-cs"/>
              </a:rPr>
              <a:t>PHYS204 2023 May</a:t>
            </a:r>
          </a:p>
        </p:txBody>
      </p:sp>
      <p:sp>
        <p:nvSpPr>
          <p:cNvPr id="30" name="Isosceles Triangle 2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44085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dirty="0">
                <a:solidFill>
                  <a:schemeClr val="bg1"/>
                </a:solidFill>
              </a:rPr>
              <a:t>Software</a:t>
            </a:r>
            <a:br>
              <a:rPr lang="en-US" sz="3600" dirty="0">
                <a:solidFill>
                  <a:schemeClr val="bg1"/>
                </a:solidFill>
              </a:rPr>
            </a:br>
            <a:endParaRPr lang="en-US" sz="3600" dirty="0">
              <a:solidFill>
                <a:schemeClr val="bg1"/>
              </a:solidFill>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73754" y="2160590"/>
            <a:ext cx="3973943" cy="3440110"/>
          </a:xfrm>
        </p:spPr>
        <p:txBody>
          <a:bodyPr vert="horz" lIns="91440" tIns="45720" rIns="91440" bIns="45720" rtlCol="0">
            <a:normAutofit/>
          </a:bodyPr>
          <a:lstStyle/>
          <a:p>
            <a:pPr lvl="0">
              <a:buFont typeface="Wingdings 3" charset="2"/>
              <a:buChar char=""/>
            </a:pPr>
            <a:r>
              <a:rPr lang="en-US" dirty="0">
                <a:solidFill>
                  <a:schemeClr val="bg1"/>
                </a:solidFill>
              </a:rPr>
              <a:t>Arduino IDE installed and running on my computer</a:t>
            </a:r>
          </a:p>
          <a:p>
            <a:pPr lvl="0">
              <a:buFont typeface="Wingdings 3" charset="2"/>
              <a:buChar char=""/>
            </a:pPr>
            <a:endParaRPr lang="en-US" dirty="0">
              <a:solidFill>
                <a:schemeClr val="bg1"/>
              </a:solidFill>
            </a:endParaRPr>
          </a:p>
        </p:txBody>
      </p:sp>
      <p:pic>
        <p:nvPicPr>
          <p:cNvPr id="5" name="Picture Placeholder 4" descr="A picture containing screenshot, display, multimedia software, software&#10;&#10;Description automatically generated">
            <a:extLst>
              <a:ext uri="{FF2B5EF4-FFF2-40B4-BE49-F238E27FC236}">
                <a16:creationId xmlns:a16="http://schemas.microsoft.com/office/drawing/2014/main" id="{C81166CD-7920-EEA8-F14C-00E6C94FE0B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8663" b="8663"/>
          <a:stretch/>
        </p:blipFill>
        <p:spPr>
          <a:xfrm>
            <a:off x="4844585" y="1882019"/>
            <a:ext cx="7159205" cy="3196151"/>
          </a:xfrm>
          <a:prstGeom prst="rect">
            <a:avLst/>
          </a:prstGeom>
        </p:spPr>
      </p:pic>
      <p:sp>
        <p:nvSpPr>
          <p:cNvPr id="3" name="Footer Placeholder 2">
            <a:extLst>
              <a:ext uri="{FF2B5EF4-FFF2-40B4-BE49-F238E27FC236}">
                <a16:creationId xmlns:a16="http://schemas.microsoft.com/office/drawing/2014/main" id="{77E28BB1-D0A4-4000-8444-7049765AB632}"/>
              </a:ext>
            </a:extLst>
          </p:cNvPr>
          <p:cNvSpPr>
            <a:spLocks noGrp="1"/>
          </p:cNvSpPr>
          <p:nvPr>
            <p:ph type="ftr" sz="quarter" idx="11"/>
          </p:nvPr>
        </p:nvSpPr>
        <p:spPr>
          <a:xfrm>
            <a:off x="5295899" y="6182876"/>
            <a:ext cx="4598633" cy="365125"/>
          </a:xfrm>
        </p:spPr>
        <p:txBody>
          <a:bodyPr vert="horz" lIns="91440" tIns="45720" rIns="91440" bIns="45720" rtlCol="0" anchor="ctr">
            <a:normAutofit/>
          </a:bodyPr>
          <a:lstStyle/>
          <a:p>
            <a:pPr defTabSz="914400">
              <a:spcAft>
                <a:spcPts val="600"/>
              </a:spcAft>
            </a:pPr>
            <a:r>
              <a:rPr lang="en-US" kern="1200" dirty="0">
                <a:solidFill>
                  <a:schemeClr val="tx1">
                    <a:lumMod val="65000"/>
                    <a:lumOff val="35000"/>
                  </a:schemeClr>
                </a:solidFill>
                <a:latin typeface="+mn-lt"/>
                <a:ea typeface="+mn-ea"/>
                <a:cs typeface="+mn-cs"/>
              </a:rPr>
              <a:t>PHYS204 2023 May</a:t>
            </a:r>
          </a:p>
        </p:txBody>
      </p:sp>
      <p:sp>
        <p:nvSpPr>
          <p:cNvPr id="30" name="Isosceles Triangle 2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015862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fontScale="90000"/>
          </a:bodyPr>
          <a:lstStyle/>
          <a:p>
            <a:r>
              <a:rPr lang="en-US" sz="4400" dirty="0"/>
              <a:t>Experimental Set-up (Picture)</a:t>
            </a:r>
          </a:p>
        </p:txBody>
      </p:sp>
      <p:pic>
        <p:nvPicPr>
          <p:cNvPr id="6" name="Content Placeholder 5" descr="A picture containing text, indoor, computer, electronics">
            <a:extLst>
              <a:ext uri="{FF2B5EF4-FFF2-40B4-BE49-F238E27FC236}">
                <a16:creationId xmlns:a16="http://schemas.microsoft.com/office/drawing/2014/main" id="{0D4B2354-CE5B-618F-A45B-99FD09D4E4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9764" y="1412212"/>
            <a:ext cx="6172200" cy="4629150"/>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Ruler or tape measurer </a:t>
            </a:r>
          </a:p>
          <a:p>
            <a:pPr marL="285750" lvl="0" indent="-285750">
              <a:buFont typeface="Arial" panose="020B0604020202020204" pitchFamily="34" charset="0"/>
              <a:buChar char="•"/>
            </a:pPr>
            <a:r>
              <a:rPr lang="en-US" dirty="0"/>
              <a:t>Large and flat object to act as obstacle</a:t>
            </a:r>
          </a:p>
          <a:p>
            <a:endParaRPr lang="en-US" dirty="0"/>
          </a:p>
          <a:p>
            <a:endParaRPr lang="en-US" dirty="0"/>
          </a:p>
        </p:txBody>
      </p:sp>
      <p:sp>
        <p:nvSpPr>
          <p:cNvPr id="4" name="Footer Placeholder 3">
            <a:extLst>
              <a:ext uri="{FF2B5EF4-FFF2-40B4-BE49-F238E27FC236}">
                <a16:creationId xmlns:a16="http://schemas.microsoft.com/office/drawing/2014/main" id="{5EB5456D-8334-45B4-A679-3FDA5BD24E9D}"/>
              </a:ext>
            </a:extLst>
          </p:cNvPr>
          <p:cNvSpPr>
            <a:spLocks noGrp="1"/>
          </p:cNvSpPr>
          <p:nvPr>
            <p:ph type="ftr" sz="quarter" idx="11"/>
          </p:nvPr>
        </p:nvSpPr>
        <p:spPr/>
        <p:txBody>
          <a:bodyPr/>
          <a:lstStyle/>
          <a:p>
            <a:r>
              <a:rPr lang="en-US" dirty="0"/>
              <a:t>PHYS204 2023 May</a:t>
            </a:r>
          </a:p>
        </p:txBody>
      </p:sp>
      <p:sp>
        <p:nvSpPr>
          <p:cNvPr id="3" name="TextBox 2">
            <a:extLst>
              <a:ext uri="{FF2B5EF4-FFF2-40B4-BE49-F238E27FC236}">
                <a16:creationId xmlns:a16="http://schemas.microsoft.com/office/drawing/2014/main" id="{A9DA86FD-FBAB-DEB5-AB5F-AF13E3E61EAA}"/>
              </a:ext>
            </a:extLst>
          </p:cNvPr>
          <p:cNvSpPr txBox="1"/>
          <p:nvPr/>
        </p:nvSpPr>
        <p:spPr>
          <a:xfrm>
            <a:off x="677334" y="451513"/>
            <a:ext cx="10714630" cy="830997"/>
          </a:xfrm>
          <a:prstGeom prst="rect">
            <a:avLst/>
          </a:prstGeom>
          <a:noFill/>
        </p:spPr>
        <p:txBody>
          <a:bodyPr wrap="square" rtlCol="0">
            <a:spAutoFit/>
          </a:bodyPr>
          <a:lstStyle/>
          <a:p>
            <a:pPr algn="ctr"/>
            <a:r>
              <a:rPr lang="en-US" sz="4800" dirty="0"/>
              <a:t>Module 2</a:t>
            </a:r>
          </a:p>
        </p:txBody>
      </p:sp>
    </p:spTree>
    <p:extLst>
      <p:ext uri="{BB962C8B-B14F-4D97-AF65-F5344CB8AC3E}">
        <p14:creationId xmlns:p14="http://schemas.microsoft.com/office/powerpoint/2010/main" val="2301213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fontScale="90000"/>
          </a:bodyPr>
          <a:lstStyle/>
          <a:p>
            <a:r>
              <a:rPr lang="en-US" sz="4400" dirty="0"/>
              <a:t>Raw Data (Screenshot)</a:t>
            </a:r>
          </a:p>
        </p:txBody>
      </p:sp>
      <p:pic>
        <p:nvPicPr>
          <p:cNvPr id="7" name="Content Placeholder 6" descr="A screenshot of a computer program&#10;&#10;Description automatically generated with medium confidence">
            <a:extLst>
              <a:ext uri="{FF2B5EF4-FFF2-40B4-BE49-F238E27FC236}">
                <a16:creationId xmlns:a16="http://schemas.microsoft.com/office/drawing/2014/main" id="{416DD3E1-5C48-B429-CF00-A3B05321B9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6387" y="335052"/>
            <a:ext cx="5534025" cy="6021298"/>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a:p>
            <a:r>
              <a:rPr lang="en-US" b="1" dirty="0"/>
              <a:t>name displayed in the serial monitor. include your </a:t>
            </a:r>
          </a:p>
        </p:txBody>
      </p:sp>
      <p:sp>
        <p:nvSpPr>
          <p:cNvPr id="3" name="Footer Placeholder 2">
            <a:extLst>
              <a:ext uri="{FF2B5EF4-FFF2-40B4-BE49-F238E27FC236}">
                <a16:creationId xmlns:a16="http://schemas.microsoft.com/office/drawing/2014/main" id="{C5BAAE0B-2935-4746-A333-035A6C9AC033}"/>
              </a:ext>
            </a:extLst>
          </p:cNvPr>
          <p:cNvSpPr>
            <a:spLocks noGrp="1"/>
          </p:cNvSpPr>
          <p:nvPr>
            <p:ph type="ftr" sz="quarter" idx="11"/>
          </p:nvPr>
        </p:nvSpPr>
        <p:spPr/>
        <p:txBody>
          <a:bodyPr/>
          <a:lstStyle/>
          <a:p>
            <a:r>
              <a:rPr lang="en-US" dirty="0"/>
              <a:t>PHYS204 2023 May</a:t>
            </a:r>
          </a:p>
        </p:txBody>
      </p:sp>
    </p:spTree>
    <p:extLst>
      <p:ext uri="{BB962C8B-B14F-4D97-AF65-F5344CB8AC3E}">
        <p14:creationId xmlns:p14="http://schemas.microsoft.com/office/powerpoint/2010/main" val="133235953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349</TotalTime>
  <Words>1762</Words>
  <Application>Microsoft Office PowerPoint</Application>
  <PresentationFormat>Widescreen</PresentationFormat>
  <Paragraphs>292</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Cambria Math</vt:lpstr>
      <vt:lpstr>Liberation Serif</vt:lpstr>
      <vt:lpstr>MJXc-TeX-main-R</vt:lpstr>
      <vt:lpstr>Trebuchet MS</vt:lpstr>
      <vt:lpstr>Wingdings 3</vt:lpstr>
      <vt:lpstr>Facet</vt:lpstr>
      <vt:lpstr>Gabriel Sandoval</vt:lpstr>
      <vt:lpstr>Introduction</vt:lpstr>
      <vt:lpstr>Materials List (Picture)</vt:lpstr>
      <vt:lpstr>Materials List (Picture)</vt:lpstr>
      <vt:lpstr>Materials List (Picture)</vt:lpstr>
      <vt:lpstr>Software (screenshot)</vt:lpstr>
      <vt:lpstr>Software </vt:lpstr>
      <vt:lpstr>Experimental Set-up (Picture)</vt:lpstr>
      <vt:lpstr>Raw Data (Screenshot)</vt:lpstr>
      <vt:lpstr>Data Collection</vt:lpstr>
      <vt:lpstr>Data Analysis</vt:lpstr>
      <vt:lpstr>Conclusions</vt:lpstr>
      <vt:lpstr>Experimental Set-up (Picture)</vt:lpstr>
      <vt:lpstr>Serial Monitor (Screenshot)</vt:lpstr>
      <vt:lpstr>Excel Table  (Screenshot)</vt:lpstr>
      <vt:lpstr>Excel Graph (Screenshot)</vt:lpstr>
      <vt:lpstr>Data Collection</vt:lpstr>
      <vt:lpstr>Data Analysis</vt:lpstr>
      <vt:lpstr>Conclusions</vt:lpstr>
      <vt:lpstr>Excel Table (Screenshot) All values in the Excel table for a single trial show the fall distance in centimeters and meters as a function of time with the values generated for kinetic energy K, potential energy U, and total mechanical energy E.</vt:lpstr>
      <vt:lpstr>Excel Graph (Screenshot)</vt:lpstr>
      <vt:lpstr>Data Analysis</vt:lpstr>
      <vt:lpstr>Conclusions</vt:lpstr>
      <vt:lpstr>Conclusions</vt:lpstr>
      <vt:lpstr>Experimental Set-up (Picture)</vt:lpstr>
      <vt:lpstr>Raw Data (Screenshot)</vt:lpstr>
      <vt:lpstr>Data Collection</vt:lpstr>
      <vt:lpstr>Data Analysis</vt:lpstr>
      <vt:lpstr>Conclusions</vt:lpstr>
      <vt:lpstr>Experimental Set-up (Picture)</vt:lpstr>
      <vt:lpstr>Raw Data (Screenshot)</vt:lpstr>
      <vt:lpstr>Excel Graph (Screenshot)</vt:lpstr>
      <vt:lpstr>Conclusions</vt:lpstr>
      <vt:lpstr>Challenges </vt:lpstr>
      <vt:lpstr>Career Skills</vt:lpstr>
    </vt:vector>
  </TitlesOfParts>
  <Manager>amarmorstein@devry.edu;NWaksmanski@devry.edu</Manager>
  <Company>DeVry Univiersity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PHYS204 Final Course Project</dc:title>
  <dc:subject>Applied Physics</dc:subject>
  <dc:creator>Marmorstein, Aaron;NWaksmanski@devry.edu</dc:creator>
  <cp:keywords>Arduino, ESP32</cp:keywords>
  <dc:description>PHYS024 2023.05</dc:description>
  <cp:lastModifiedBy>Sandoval, Gabriel</cp:lastModifiedBy>
  <cp:revision>11</cp:revision>
  <dcterms:created xsi:type="dcterms:W3CDTF">2022-05-26T18:48:27Z</dcterms:created>
  <dcterms:modified xsi:type="dcterms:W3CDTF">2023-06-25T21:30:11Z</dcterms:modified>
  <cp:category>Course Project</cp:category>
  <cp:contentStatus>Valid</cp:contentStatus>
</cp:coreProperties>
</file>